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  <p:sldId id="258" r:id="rId3"/>
    <p:sldId id="269" r:id="rId4"/>
    <p:sldId id="283" r:id="rId5"/>
    <p:sldId id="270" r:id="rId6"/>
    <p:sldId id="271" r:id="rId7"/>
    <p:sldId id="273" r:id="rId8"/>
    <p:sldId id="274" r:id="rId9"/>
    <p:sldId id="278" r:id="rId10"/>
    <p:sldId id="279" r:id="rId11"/>
    <p:sldId id="280" r:id="rId12"/>
    <p:sldId id="281" r:id="rId13"/>
    <p:sldId id="282" r:id="rId14"/>
    <p:sldId id="268" r:id="rId15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3300"/>
    <a:srgbClr val="CC00FF"/>
    <a:srgbClr val="FF00FF"/>
    <a:srgbClr val="0033CC"/>
    <a:srgbClr val="6600FF"/>
    <a:srgbClr val="00CC00"/>
    <a:srgbClr val="FF0066"/>
    <a:srgbClr val="0099FF"/>
    <a:srgbClr val="00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Estilo claro 1 - Acento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D27102A9-8310-4765-A935-A1911B00CA55}" styleName="Estilo claro 1 - Acento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Estilo claro 3 - Acento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juan\Desktop\ESTADO%20DE%20RESULTADOS(1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juan\Desktop\ESTADO%20DE%20RESULTADOS(1)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juan\Desktop\ESTADO%20DE%20RESULTADOS(1)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juan\Desktop\ESTADO%20DE%20RESULTADOS(1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C"/>
  <c:chart>
    <c:title>
      <c:tx>
        <c:rich>
          <a:bodyPr/>
          <a:lstStyle/>
          <a:p>
            <a:pPr>
              <a:defRPr/>
            </a:pPr>
            <a:r>
              <a:rPr lang="es-EC"/>
              <a:t>ESTRUCTURA OPERATIVA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spPr>
            <a:solidFill>
              <a:srgbClr val="4684EE"/>
            </a:solidFill>
          </c:spPr>
          <c:cat>
            <c:strRef>
              <c:f>'Estructura Operativa'!$C$25:$C$29</c:f>
              <c:strCache>
                <c:ptCount val="5"/>
                <c:pt idx="0">
                  <c:v>Ventas</c:v>
                </c:pt>
                <c:pt idx="1">
                  <c:v>Costo de Ventas</c:v>
                </c:pt>
                <c:pt idx="2">
                  <c:v>G. Administrativos</c:v>
                </c:pt>
                <c:pt idx="3">
                  <c:v>G. Comerciales</c:v>
                </c:pt>
                <c:pt idx="4">
                  <c:v>G. Ventas</c:v>
                </c:pt>
              </c:strCache>
            </c:strRef>
          </c:cat>
          <c:val>
            <c:numRef>
              <c:f>'Estructura Operativa'!$D$25:$D$29</c:f>
              <c:numCache>
                <c:formatCode>#,##0.00</c:formatCode>
                <c:ptCount val="5"/>
                <c:pt idx="0">
                  <c:v>1</c:v>
                </c:pt>
                <c:pt idx="1">
                  <c:v>0.5913347843990826</c:v>
                </c:pt>
                <c:pt idx="2">
                  <c:v>1.2587687511030059</c:v>
                </c:pt>
                <c:pt idx="3">
                  <c:v>2.9687628684040273E-2</c:v>
                </c:pt>
                <c:pt idx="4" formatCode="General">
                  <c:v>0</c:v>
                </c:pt>
              </c:numCache>
            </c:numRef>
          </c:val>
        </c:ser>
        <c:axId val="52393088"/>
        <c:axId val="52394624"/>
      </c:barChart>
      <c:catAx>
        <c:axId val="52393088"/>
        <c:scaling>
          <c:orientation val="minMax"/>
        </c:scaling>
        <c:axPos val="b"/>
        <c:tickLblPos val="nextTo"/>
        <c:crossAx val="52394624"/>
        <c:crosses val="autoZero"/>
        <c:lblAlgn val="ctr"/>
        <c:lblOffset val="100"/>
      </c:catAx>
      <c:valAx>
        <c:axId val="52394624"/>
        <c:scaling>
          <c:orientation val="minMax"/>
        </c:scaling>
        <c:axPos val="l"/>
        <c:majorGridlines/>
        <c:numFmt formatCode="#,##0.00" sourceLinked="1"/>
        <c:tickLblPos val="nextTo"/>
        <c:spPr>
          <a:ln w="47625">
            <a:noFill/>
          </a:ln>
        </c:spPr>
        <c:crossAx val="52393088"/>
        <c:crosses val="autoZero"/>
        <c:crossBetween val="between"/>
      </c:valAx>
    </c:plotArea>
    <c:legend>
      <c:legendPos val="r"/>
      <c:layout/>
    </c:legend>
  </c:chart>
  <c:spPr>
    <a:effectLst>
      <a:outerShdw blurRad="50800" dist="38100" dir="10800000" algn="r" rotWithShape="0">
        <a:prstClr val="black">
          <a:alpha val="40000"/>
        </a:prstClr>
      </a:outerShdw>
    </a:effectLst>
  </c:spPr>
  <c:txPr>
    <a:bodyPr/>
    <a:lstStyle/>
    <a:p>
      <a:pPr>
        <a:defRPr b="1"/>
      </a:pPr>
      <a:endParaRPr lang="es-EC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C"/>
  <c:chart>
    <c:title>
      <c:tx>
        <c:rich>
          <a:bodyPr/>
          <a:lstStyle/>
          <a:p>
            <a:pPr>
              <a:defRPr/>
            </a:pPr>
            <a:r>
              <a:rPr lang="es-EC"/>
              <a:t>ESTRUCTURA FINANCIERA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spPr>
            <a:solidFill>
              <a:srgbClr val="4684EE"/>
            </a:solidFill>
          </c:spPr>
          <c:cat>
            <c:strRef>
              <c:f>'Estructuta Financiera'!$C$23:$C$27</c:f>
              <c:strCache>
                <c:ptCount val="5"/>
                <c:pt idx="0">
                  <c:v>Ing. no Operativos</c:v>
                </c:pt>
                <c:pt idx="1">
                  <c:v>Egresos no Operativos</c:v>
                </c:pt>
                <c:pt idx="2">
                  <c:v>15% P. T</c:v>
                </c:pt>
                <c:pt idx="3">
                  <c:v>24% I. R</c:v>
                </c:pt>
                <c:pt idx="4">
                  <c:v>Utilidad Neta</c:v>
                </c:pt>
              </c:strCache>
            </c:strRef>
          </c:cat>
          <c:val>
            <c:numRef>
              <c:f>'Estructuta Financiera'!$D$23:$D$27</c:f>
              <c:numCache>
                <c:formatCode>#,##0.00</c:formatCode>
                <c:ptCount val="5"/>
                <c:pt idx="0">
                  <c:v>0.25521830142979451</c:v>
                </c:pt>
                <c:pt idx="1">
                  <c:v>0.36023790663186139</c:v>
                </c:pt>
                <c:pt idx="2">
                  <c:v>25.398774885259847</c:v>
                </c:pt>
                <c:pt idx="3">
                  <c:v>18.675569768573432</c:v>
                </c:pt>
                <c:pt idx="4">
                  <c:v>5.8975483479705515</c:v>
                </c:pt>
              </c:numCache>
            </c:numRef>
          </c:val>
        </c:ser>
        <c:axId val="52525312"/>
        <c:axId val="52543488"/>
      </c:barChart>
      <c:catAx>
        <c:axId val="52525312"/>
        <c:scaling>
          <c:orientation val="minMax"/>
        </c:scaling>
        <c:axPos val="b"/>
        <c:tickLblPos val="nextTo"/>
        <c:crossAx val="52543488"/>
        <c:crosses val="autoZero"/>
        <c:lblAlgn val="ctr"/>
        <c:lblOffset val="100"/>
      </c:catAx>
      <c:valAx>
        <c:axId val="52543488"/>
        <c:scaling>
          <c:orientation val="minMax"/>
        </c:scaling>
        <c:axPos val="l"/>
        <c:majorGridlines/>
        <c:numFmt formatCode="#,##0.00" sourceLinked="1"/>
        <c:tickLblPos val="nextTo"/>
        <c:spPr>
          <a:ln w="47625">
            <a:noFill/>
          </a:ln>
        </c:spPr>
        <c:crossAx val="52525312"/>
        <c:crosses val="autoZero"/>
        <c:crossBetween val="between"/>
      </c:valAx>
    </c:plotArea>
    <c:legend>
      <c:legendPos val="r"/>
      <c:layout/>
    </c:legend>
  </c:chart>
  <c:txPr>
    <a:bodyPr/>
    <a:lstStyle/>
    <a:p>
      <a:pPr>
        <a:defRPr b="1"/>
      </a:pPr>
      <a:endParaRPr lang="es-EC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C"/>
  <c:chart>
    <c:title>
      <c:tx>
        <c:rich>
          <a:bodyPr/>
          <a:lstStyle/>
          <a:p>
            <a:pPr>
              <a:defRPr/>
            </a:pPr>
            <a:r>
              <a:rPr lang="es-EC"/>
              <a:t>ESTRUCTURA FINANCIERA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spPr>
            <a:solidFill>
              <a:srgbClr val="4684EE"/>
            </a:solidFill>
          </c:spPr>
          <c:cat>
            <c:strRef>
              <c:f>'Estructuta Financiera'!$K$23:$K$27</c:f>
              <c:strCache>
                <c:ptCount val="5"/>
                <c:pt idx="0">
                  <c:v>Ing. no Operativos</c:v>
                </c:pt>
                <c:pt idx="1">
                  <c:v>Egresos no Operativos</c:v>
                </c:pt>
                <c:pt idx="2">
                  <c:v>15% P. T</c:v>
                </c:pt>
                <c:pt idx="3">
                  <c:v>24% I. R</c:v>
                </c:pt>
                <c:pt idx="4">
                  <c:v>Utilidad Neta</c:v>
                </c:pt>
              </c:strCache>
            </c:strRef>
          </c:cat>
          <c:val>
            <c:numRef>
              <c:f>'Estructuta Financiera'!$L$23:$L$27</c:f>
              <c:numCache>
                <c:formatCode>#,##0.00</c:formatCode>
                <c:ptCount val="5"/>
                <c:pt idx="0">
                  <c:v>44.024585435133105</c:v>
                </c:pt>
                <c:pt idx="1">
                  <c:v>15.004455094210137</c:v>
                </c:pt>
                <c:pt idx="2">
                  <c:v>-145.77859036174846</c:v>
                </c:pt>
                <c:pt idx="3">
                  <c:v>-109.68758551223728</c:v>
                </c:pt>
                <c:pt idx="4">
                  <c:v>159.41201204990941</c:v>
                </c:pt>
              </c:numCache>
            </c:numRef>
          </c:val>
        </c:ser>
        <c:axId val="52562944"/>
        <c:axId val="52568832"/>
      </c:barChart>
      <c:catAx>
        <c:axId val="52562944"/>
        <c:scaling>
          <c:orientation val="minMax"/>
        </c:scaling>
        <c:axPos val="b"/>
        <c:tickLblPos val="nextTo"/>
        <c:crossAx val="52568832"/>
        <c:crosses val="autoZero"/>
        <c:lblAlgn val="ctr"/>
        <c:lblOffset val="100"/>
      </c:catAx>
      <c:valAx>
        <c:axId val="52568832"/>
        <c:scaling>
          <c:orientation val="minMax"/>
        </c:scaling>
        <c:axPos val="l"/>
        <c:majorGridlines/>
        <c:numFmt formatCode="#,##0.00" sourceLinked="1"/>
        <c:tickLblPos val="nextTo"/>
        <c:spPr>
          <a:ln w="47625">
            <a:noFill/>
          </a:ln>
        </c:spPr>
        <c:crossAx val="52562944"/>
        <c:crosses val="autoZero"/>
        <c:crossBetween val="between"/>
      </c:valAx>
    </c:plotArea>
    <c:legend>
      <c:legendPos val="r"/>
      <c:layout/>
    </c:legend>
  </c:chart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es-EC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C"/>
  <c:chart>
    <c:title>
      <c:tx>
        <c:rich>
          <a:bodyPr/>
          <a:lstStyle/>
          <a:p>
            <a:pPr>
              <a:defRPr sz="1600" b="1">
                <a:solidFill>
                  <a:srgbClr val="000000"/>
                </a:solidFill>
              </a:defRPr>
            </a:pPr>
            <a:r>
              <a:rPr lang="es-EC"/>
              <a:t>ESTRUCTURA OPERATIVA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spPr>
            <a:solidFill>
              <a:srgbClr val="4684EE"/>
            </a:solidFill>
          </c:spPr>
          <c:cat>
            <c:strRef>
              <c:f>'Estructura Operativa'!$K$25:$K$29</c:f>
              <c:strCache>
                <c:ptCount val="5"/>
                <c:pt idx="0">
                  <c:v>Ventas</c:v>
                </c:pt>
                <c:pt idx="1">
                  <c:v>Costo de Ventas</c:v>
                </c:pt>
                <c:pt idx="2">
                  <c:v>G. Administrativos</c:v>
                </c:pt>
                <c:pt idx="3">
                  <c:v>G. Comerciales</c:v>
                </c:pt>
                <c:pt idx="4">
                  <c:v>G. Ventas</c:v>
                </c:pt>
              </c:strCache>
            </c:strRef>
          </c:cat>
          <c:val>
            <c:numRef>
              <c:f>'Estructura Operativa'!$L$25:$L$29</c:f>
              <c:numCache>
                <c:formatCode>#,##0.00</c:formatCode>
                <c:ptCount val="5"/>
                <c:pt idx="0">
                  <c:v>-0.17617006283398895</c:v>
                </c:pt>
                <c:pt idx="1">
                  <c:v>23.350909722315986</c:v>
                </c:pt>
                <c:pt idx="2">
                  <c:v>-8.1697976889465576</c:v>
                </c:pt>
                <c:pt idx="3">
                  <c:v>-6.4404894327029973</c:v>
                </c:pt>
                <c:pt idx="4" formatCode="General">
                  <c:v>0</c:v>
                </c:pt>
              </c:numCache>
            </c:numRef>
          </c:val>
        </c:ser>
        <c:axId val="52588928"/>
        <c:axId val="52590464"/>
      </c:barChart>
      <c:catAx>
        <c:axId val="52588928"/>
        <c:scaling>
          <c:orientation val="minMax"/>
        </c:scaling>
        <c:axPos val="b"/>
        <c:tickLblPos val="nextTo"/>
        <c:txPr>
          <a:bodyPr/>
          <a:lstStyle/>
          <a:p>
            <a:pPr>
              <a:defRPr/>
            </a:pPr>
            <a:endParaRPr lang="es-EC"/>
          </a:p>
        </c:txPr>
        <c:crossAx val="52590464"/>
        <c:crosses val="autoZero"/>
        <c:lblAlgn val="ctr"/>
        <c:lblOffset val="100"/>
      </c:catAx>
      <c:valAx>
        <c:axId val="52590464"/>
        <c:scaling>
          <c:orientation val="minMax"/>
        </c:scaling>
        <c:axPos val="l"/>
        <c:majorGridlines/>
        <c:numFmt formatCode="#,##0.00" sourceLinked="1"/>
        <c:tickLblPos val="nextTo"/>
        <c:spPr>
          <a:ln w="47625">
            <a:noFill/>
          </a:ln>
        </c:spPr>
        <c:txPr>
          <a:bodyPr/>
          <a:lstStyle/>
          <a:p>
            <a:pPr>
              <a:defRPr/>
            </a:pPr>
            <a:endParaRPr lang="es-EC"/>
          </a:p>
        </c:txPr>
        <c:crossAx val="52588928"/>
        <c:crosses val="autoZero"/>
        <c:crossBetween val="between"/>
      </c:valAx>
    </c:plotArea>
    <c:legend>
      <c:legendPos val="r"/>
      <c:layout/>
    </c:legend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riángulo rectángulo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grpSp>
        <p:nvGrpSpPr>
          <p:cNvPr id="2" name="1 Grupo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Forma libre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Forma libre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AD0F2FF-74D2-403C-BF6F-5C44C9FC02B6}" type="datetimeFigureOut">
              <a:rPr lang="es-EC" smtClean="0"/>
              <a:pPr/>
              <a:t>25/02/2013</a:t>
            </a:fld>
            <a:endParaRPr lang="es-EC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s-EC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40AFCD9-EA9D-435A-B25C-57C6DAB1241A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D0F2FF-74D2-403C-BF6F-5C44C9FC02B6}" type="datetimeFigureOut">
              <a:rPr lang="es-EC" smtClean="0"/>
              <a:pPr/>
              <a:t>25/02/2013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0AFCD9-EA9D-435A-B25C-57C6DAB1241A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D0F2FF-74D2-403C-BF6F-5C44C9FC02B6}" type="datetimeFigureOut">
              <a:rPr lang="es-EC" smtClean="0"/>
              <a:pPr/>
              <a:t>25/02/2013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0AFCD9-EA9D-435A-B25C-57C6DAB1241A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D0F2FF-74D2-403C-BF6F-5C44C9FC02B6}" type="datetimeFigureOut">
              <a:rPr lang="es-EC" smtClean="0"/>
              <a:pPr/>
              <a:t>25/02/2013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0AFCD9-EA9D-435A-B25C-57C6DAB1241A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D0F2FF-74D2-403C-BF6F-5C44C9FC02B6}" type="datetimeFigureOut">
              <a:rPr lang="es-EC" smtClean="0"/>
              <a:pPr/>
              <a:t>25/02/2013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0AFCD9-EA9D-435A-B25C-57C6DAB1241A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7" name="6 Cheurón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Cheurón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D0F2FF-74D2-403C-BF6F-5C44C9FC02B6}" type="datetimeFigureOut">
              <a:rPr lang="es-EC" smtClean="0"/>
              <a:pPr/>
              <a:t>25/02/2013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0AFCD9-EA9D-435A-B25C-57C6DAB1241A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D0F2FF-74D2-403C-BF6F-5C44C9FC02B6}" type="datetimeFigureOut">
              <a:rPr lang="es-EC" smtClean="0"/>
              <a:pPr/>
              <a:t>25/02/2013</a:t>
            </a:fld>
            <a:endParaRPr lang="es-EC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0AFCD9-EA9D-435A-B25C-57C6DAB1241A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D0F2FF-74D2-403C-BF6F-5C44C9FC02B6}" type="datetimeFigureOut">
              <a:rPr lang="es-EC" smtClean="0"/>
              <a:pPr/>
              <a:t>25/02/2013</a:t>
            </a:fld>
            <a:endParaRPr lang="es-EC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0AFCD9-EA9D-435A-B25C-57C6DAB1241A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AD0F2FF-74D2-403C-BF6F-5C44C9FC02B6}" type="datetimeFigureOut">
              <a:rPr lang="es-EC" smtClean="0"/>
              <a:pPr/>
              <a:t>25/02/2013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0AFCD9-EA9D-435A-B25C-57C6DAB1241A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AD0F2FF-74D2-403C-BF6F-5C44C9FC02B6}" type="datetimeFigureOut">
              <a:rPr lang="es-EC" smtClean="0"/>
              <a:pPr/>
              <a:t>25/02/2013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0AFCD9-EA9D-435A-B25C-57C6DAB1241A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AD0F2FF-74D2-403C-BF6F-5C44C9FC02B6}" type="datetimeFigureOut">
              <a:rPr lang="es-EC" smtClean="0"/>
              <a:pPr/>
              <a:t>25/02/2013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40AFCD9-EA9D-435A-B25C-57C6DAB1241A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Cheurón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Cheurón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AD0F2FF-74D2-403C-BF6F-5C44C9FC02B6}" type="datetimeFigureOut">
              <a:rPr lang="es-EC" smtClean="0"/>
              <a:pPr/>
              <a:t>25/02/2013</a:t>
            </a:fld>
            <a:endParaRPr lang="es-EC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s-EC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40AFCD9-EA9D-435A-B25C-57C6DAB1241A}" type="slidenum">
              <a:rPr lang="es-EC" smtClean="0"/>
              <a:pPr/>
              <a:t>‹Nº›</a:t>
            </a:fld>
            <a:endParaRPr lang="es-EC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wheel spokes="8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.ec/imgres?q=mercados+financieros&amp;start=426&amp;um=1&amp;hl=es&amp;biw=1280&amp;bih=629&amp;tbm=isch&amp;tbnid=SukeOHHNRSBhPM:&amp;imgrefurl=http://www.adrformacion.com/cursos/financier/leccion1/tutorial4.html&amp;docid=RzXPb6gNIbMA5M&amp;imgurl=http://www.adrformacion.com/udsimg/financier/1/image0103.gif&amp;w=253&amp;h=205&amp;ei=-76JUL-UKYLm8gS6pYGgAQ&amp;zoom=1&amp;iact=hc&amp;vpx=133&amp;vpy=329&amp;dur=531&amp;hovh=164&amp;hovw=202&amp;tx=96&amp;ty=96&amp;sig=117686600276933465926&amp;page=19&amp;tbnh=140&amp;tbnw=152&amp;ndsp=24&amp;ved=1t:429,r:6,s:426,i:105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143668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s-EC" sz="3200" dirty="0" smtClean="0">
                <a:latin typeface="Times New Roman" pitchFamily="18" charset="0"/>
                <a:cs typeface="Times New Roman" pitchFamily="18" charset="0"/>
              </a:rPr>
              <a:t>Universidad Regional Autónoma de los Andes </a:t>
            </a:r>
            <a:br>
              <a:rPr lang="es-EC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C" sz="3200" dirty="0" smtClean="0">
                <a:latin typeface="Times New Roman" pitchFamily="18" charset="0"/>
                <a:cs typeface="Times New Roman" pitchFamily="18" charset="0"/>
              </a:rPr>
              <a:t>“UNIANDES”</a:t>
            </a:r>
            <a:r>
              <a:rPr lang="es-EC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EC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C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EC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C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EC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C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EC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C" sz="2800" dirty="0" smtClean="0">
                <a:latin typeface="Times New Roman" pitchFamily="18" charset="0"/>
                <a:cs typeface="Times New Roman" pitchFamily="18" charset="0"/>
              </a:rPr>
              <a:t>Facultad de Sistemas Mercantiles</a:t>
            </a:r>
            <a:br>
              <a:rPr lang="es-EC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C" sz="2800" dirty="0" smtClean="0">
                <a:latin typeface="Times New Roman" pitchFamily="18" charset="0"/>
                <a:cs typeface="Times New Roman" pitchFamily="18" charset="0"/>
              </a:rPr>
              <a:t>Contabilidad y Auditoría</a:t>
            </a:r>
            <a:br>
              <a:rPr lang="es-EC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C" sz="2800" b="1" dirty="0" smtClean="0">
                <a:latin typeface="Times New Roman" pitchFamily="18" charset="0"/>
                <a:cs typeface="Times New Roman" pitchFamily="18" charset="0"/>
              </a:rPr>
              <a:t>TEMA</a:t>
            </a:r>
            <a:r>
              <a:rPr lang="es-EC" sz="28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>
              <a:buNone/>
            </a:pPr>
            <a:r>
              <a:rPr lang="es-EC" sz="2800" b="1" dirty="0" smtClean="0">
                <a:latin typeface="Times New Roman" pitchFamily="18" charset="0"/>
                <a:cs typeface="Times New Roman" pitchFamily="18" charset="0"/>
              </a:rPr>
              <a:t>ESTADO DE RESULTADOS</a:t>
            </a:r>
          </a:p>
          <a:p>
            <a:pPr algn="ctr"/>
            <a:r>
              <a:rPr lang="es-EC" sz="2800" b="1" dirty="0" smtClean="0">
                <a:latin typeface="Times New Roman" pitchFamily="18" charset="0"/>
                <a:cs typeface="Times New Roman" pitchFamily="18" charset="0"/>
              </a:rPr>
              <a:t>Análisis Vertical – Horizontal</a:t>
            </a:r>
          </a:p>
          <a:p>
            <a:pPr algn="ctr"/>
            <a:r>
              <a:rPr lang="es-EC" sz="2800" b="1" dirty="0" smtClean="0">
                <a:latin typeface="Times New Roman" pitchFamily="18" charset="0"/>
                <a:cs typeface="Times New Roman" pitchFamily="18" charset="0"/>
              </a:rPr>
              <a:t>Indicadores</a:t>
            </a:r>
          </a:p>
          <a:p>
            <a:pPr algn="ctr"/>
            <a:r>
              <a:rPr lang="es-EC" sz="2800" b="1" dirty="0" smtClean="0">
                <a:latin typeface="Times New Roman" pitchFamily="18" charset="0"/>
                <a:cs typeface="Times New Roman" pitchFamily="18" charset="0"/>
              </a:rPr>
              <a:t>Dupont</a:t>
            </a:r>
            <a:r>
              <a:rPr lang="es-EC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EC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C" sz="2800" b="1" dirty="0" smtClean="0">
                <a:latin typeface="Times New Roman" pitchFamily="18" charset="0"/>
                <a:cs typeface="Times New Roman" pitchFamily="18" charset="0"/>
              </a:rPr>
              <a:t>Integrantes: </a:t>
            </a:r>
            <a:r>
              <a:rPr lang="es-EC" sz="2800" dirty="0" smtClean="0">
                <a:latin typeface="Times New Roman" pitchFamily="18" charset="0"/>
                <a:cs typeface="Times New Roman" pitchFamily="18" charset="0"/>
              </a:rPr>
              <a:t>Pozo </a:t>
            </a:r>
            <a:r>
              <a:rPr lang="es-EC" sz="2400" dirty="0" smtClean="0">
                <a:latin typeface="Times New Roman" pitchFamily="18" charset="0"/>
                <a:cs typeface="Times New Roman" pitchFamily="18" charset="0"/>
              </a:rPr>
              <a:t>Diana</a:t>
            </a:r>
            <a:r>
              <a:rPr lang="es-EC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s-EC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C" sz="2800" dirty="0" smtClean="0">
                <a:latin typeface="Times New Roman" pitchFamily="18" charset="0"/>
                <a:cs typeface="Times New Roman" pitchFamily="18" charset="0"/>
              </a:rPr>
              <a:t>		          Tello Verónica</a:t>
            </a:r>
            <a:br>
              <a:rPr lang="es-EC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C" sz="2800" dirty="0" smtClean="0">
                <a:latin typeface="Times New Roman" pitchFamily="18" charset="0"/>
                <a:cs typeface="Times New Roman" pitchFamily="18" charset="0"/>
              </a:rPr>
              <a:t>                                Vizcaíno Mariela</a:t>
            </a:r>
            <a:br>
              <a:rPr lang="es-EC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C" sz="2800" b="1" dirty="0" smtClean="0">
                <a:latin typeface="Times New Roman" pitchFamily="18" charset="0"/>
                <a:cs typeface="Times New Roman" pitchFamily="18" charset="0"/>
              </a:rPr>
              <a:t>Ing</a:t>
            </a:r>
            <a:r>
              <a:rPr lang="es-EC" sz="2800" dirty="0" smtClean="0">
                <a:latin typeface="Times New Roman" pitchFamily="18" charset="0"/>
                <a:cs typeface="Times New Roman" pitchFamily="18" charset="0"/>
              </a:rPr>
              <a:t>. Danny Sandoval</a:t>
            </a:r>
            <a:br>
              <a:rPr lang="es-EC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C" sz="2800" dirty="0" smtClean="0">
                <a:latin typeface="Times New Roman" pitchFamily="18" charset="0"/>
                <a:cs typeface="Times New Roman" pitchFamily="18" charset="0"/>
              </a:rPr>
              <a:t>Quinto Nivel</a:t>
            </a:r>
            <a:br>
              <a:rPr lang="es-EC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s-EC" sz="2800" dirty="0" smtClean="0">
                <a:latin typeface="Times New Roman" pitchFamily="18" charset="0"/>
                <a:cs typeface="Times New Roman" pitchFamily="18" charset="0"/>
              </a:rPr>
              <a:t>2012</a:t>
            </a:r>
            <a:endParaRPr lang="es-EC" dirty="0"/>
          </a:p>
        </p:txBody>
      </p:sp>
      <p:pic>
        <p:nvPicPr>
          <p:cNvPr id="4" name="3 Imagen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1142984"/>
            <a:ext cx="14573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428596" y="1071546"/>
          <a:ext cx="8358245" cy="5082494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785950"/>
                <a:gridCol w="1643074"/>
                <a:gridCol w="928694"/>
                <a:gridCol w="857256"/>
                <a:gridCol w="1285884"/>
                <a:gridCol w="1857387"/>
              </a:tblGrid>
              <a:tr h="548114"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>
                          <a:solidFill>
                            <a:srgbClr val="FF6600"/>
                          </a:solidFill>
                        </a:rPr>
                        <a:t>RAZÓN</a:t>
                      </a:r>
                      <a:r>
                        <a:rPr lang="es-EC" sz="1600" baseline="0" dirty="0" smtClean="0">
                          <a:solidFill>
                            <a:srgbClr val="FF6600"/>
                          </a:solidFill>
                        </a:rPr>
                        <a:t> </a:t>
                      </a:r>
                      <a:endParaRPr lang="es-EC" sz="1600" dirty="0">
                        <a:solidFill>
                          <a:srgbClr val="FF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>
                          <a:solidFill>
                            <a:srgbClr val="FF6600"/>
                          </a:solidFill>
                        </a:rPr>
                        <a:t>FÓRMULA</a:t>
                      </a:r>
                      <a:endParaRPr lang="es-EC" sz="1600" dirty="0">
                        <a:solidFill>
                          <a:srgbClr val="FF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>
                          <a:solidFill>
                            <a:srgbClr val="FF6600"/>
                          </a:solidFill>
                        </a:rPr>
                        <a:t>2010</a:t>
                      </a:r>
                      <a:endParaRPr lang="es-EC" sz="1600" dirty="0">
                        <a:solidFill>
                          <a:srgbClr val="FF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>
                          <a:solidFill>
                            <a:srgbClr val="FF6600"/>
                          </a:solidFill>
                        </a:rPr>
                        <a:t>2011</a:t>
                      </a:r>
                      <a:endParaRPr lang="es-EC" sz="1600" dirty="0">
                        <a:solidFill>
                          <a:srgbClr val="FF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>
                          <a:solidFill>
                            <a:srgbClr val="FF6600"/>
                          </a:solidFill>
                        </a:rPr>
                        <a:t>VARIACIÓN</a:t>
                      </a:r>
                      <a:endParaRPr lang="es-EC" sz="1600" dirty="0">
                        <a:solidFill>
                          <a:srgbClr val="FF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>
                          <a:solidFill>
                            <a:srgbClr val="FF6600"/>
                          </a:solidFill>
                        </a:rPr>
                        <a:t>CONDICIÓN</a:t>
                      </a:r>
                      <a:endParaRPr lang="es-EC" sz="1600" dirty="0">
                        <a:solidFill>
                          <a:srgbClr val="FF6600"/>
                        </a:solidFill>
                      </a:endParaRPr>
                    </a:p>
                  </a:txBody>
                  <a:tcPr/>
                </a:tc>
              </a:tr>
              <a:tr h="1308413">
                <a:tc>
                  <a:txBody>
                    <a:bodyPr/>
                    <a:lstStyle/>
                    <a:p>
                      <a:r>
                        <a:rPr lang="es-EC" sz="1600" b="1" dirty="0" smtClean="0"/>
                        <a:t>RENTABILIDAD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EC" sz="1600" dirty="0" smtClean="0"/>
                        <a:t>Rendimiento sobre la inversión</a:t>
                      </a:r>
                      <a:endParaRPr lang="es-EC" sz="16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600" dirty="0" smtClean="0"/>
                    </a:p>
                    <a:p>
                      <a:r>
                        <a:rPr lang="es-EC" sz="1600" dirty="0" smtClean="0"/>
                        <a:t>RS=</a:t>
                      </a:r>
                      <a:r>
                        <a:rPr lang="es-EC" sz="1600" baseline="0" dirty="0" smtClean="0"/>
                        <a:t> Utilidad Neta/Activo Total*100</a:t>
                      </a:r>
                      <a:endParaRPr lang="es-EC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800" dirty="0" smtClean="0"/>
                    </a:p>
                    <a:p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0.24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800" dirty="0" smtClean="0"/>
                    </a:p>
                    <a:p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1.22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800" dirty="0" smtClean="0"/>
                    </a:p>
                    <a:p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0,99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600" dirty="0" smtClean="0"/>
                    </a:p>
                    <a:p>
                      <a:endParaRPr lang="es-EC" sz="1600" dirty="0" smtClean="0"/>
                    </a:p>
                    <a:p>
                      <a:r>
                        <a:rPr lang="es-EC" sz="1600" dirty="0" smtClean="0"/>
                        <a:t>Poco Satisfactorio</a:t>
                      </a:r>
                    </a:p>
                  </a:txBody>
                  <a:tcPr/>
                </a:tc>
              </a:tr>
              <a:tr h="1064987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EC" sz="1600" baseline="0" dirty="0" smtClean="0"/>
                        <a:t>Rendimiento sobre el patrimonio</a:t>
                      </a:r>
                      <a:endParaRPr lang="es-EC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sz="1600" dirty="0" smtClean="0"/>
                        <a:t>RP=</a:t>
                      </a:r>
                      <a:r>
                        <a:rPr lang="es-EC" sz="1600" baseline="0" dirty="0" smtClean="0"/>
                        <a:t> Utilidad Neta/ Patrimonio *100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800" dirty="0" smtClean="0"/>
                    </a:p>
                    <a:p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0.24</a:t>
                      </a:r>
                      <a:endParaRPr lang="es-EC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800" dirty="0" smtClean="0"/>
                    </a:p>
                    <a:p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1.22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800" dirty="0" smtClean="0"/>
                    </a:p>
                    <a:p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0,99</a:t>
                      </a:r>
                      <a:endParaRPr lang="es-EC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600" dirty="0" smtClean="0"/>
                    </a:p>
                    <a:p>
                      <a:endParaRPr lang="es-EC" sz="1600" dirty="0" smtClean="0"/>
                    </a:p>
                    <a:p>
                      <a:r>
                        <a:rPr lang="es-EC" sz="1600" dirty="0" smtClean="0"/>
                        <a:t>Poco</a:t>
                      </a:r>
                      <a:r>
                        <a:rPr lang="es-EC" sz="1600" baseline="0" dirty="0" smtClean="0"/>
                        <a:t> Satisfactorio</a:t>
                      </a:r>
                      <a:endParaRPr lang="es-EC" sz="1600" dirty="0" smtClean="0"/>
                    </a:p>
                  </a:txBody>
                  <a:tcPr/>
                </a:tc>
              </a:tr>
              <a:tr h="1064987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EC" sz="1600" dirty="0" smtClean="0"/>
                        <a:t>Margen</a:t>
                      </a:r>
                      <a:r>
                        <a:rPr lang="es-EC" sz="1600" baseline="0" dirty="0" smtClean="0"/>
                        <a:t> de utilidad Bruta</a:t>
                      </a:r>
                      <a:endParaRPr lang="es-EC" sz="16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sz="1600" dirty="0" smtClean="0"/>
                        <a:t>MUB=</a:t>
                      </a:r>
                      <a:r>
                        <a:rPr lang="es-EC" sz="1600" baseline="0" dirty="0" smtClean="0"/>
                        <a:t> Utilidad Bruta/Ventas¨*100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800" dirty="0" smtClean="0"/>
                    </a:p>
                    <a:p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52.15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800" dirty="0" smtClean="0"/>
                    </a:p>
                    <a:p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40.87</a:t>
                      </a:r>
                      <a:endParaRPr lang="es-EC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C" sz="1800" dirty="0" smtClean="0"/>
                    </a:p>
                    <a:p>
                      <a:pPr algn="ctr"/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-11,28</a:t>
                      </a:r>
                      <a:endParaRPr lang="es-EC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600" dirty="0" smtClean="0"/>
                    </a:p>
                    <a:p>
                      <a:endParaRPr lang="es-EC" sz="1600" dirty="0" smtClean="0"/>
                    </a:p>
                    <a:p>
                      <a:r>
                        <a:rPr lang="es-EC" sz="1600" dirty="0" smtClean="0"/>
                        <a:t>Nada Satisfactorio</a:t>
                      </a:r>
                      <a:endParaRPr lang="es-EC" sz="1600" dirty="0"/>
                    </a:p>
                  </a:txBody>
                  <a:tcPr/>
                </a:tc>
              </a:tr>
              <a:tr h="1064987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EC" sz="1600" dirty="0" smtClean="0"/>
                        <a:t>Margen</a:t>
                      </a:r>
                      <a:r>
                        <a:rPr lang="es-EC" sz="1600" baseline="0" dirty="0" smtClean="0"/>
                        <a:t> de Utilidad Operativa</a:t>
                      </a:r>
                      <a:endParaRPr lang="es-EC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sz="1600" dirty="0" smtClean="0"/>
                        <a:t>MUO=</a:t>
                      </a:r>
                      <a:r>
                        <a:rPr lang="es-EC" sz="1600" baseline="0" dirty="0" smtClean="0"/>
                        <a:t> Utilidad operacional/ventas *100</a:t>
                      </a:r>
                      <a:endParaRPr lang="es-EC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-87.86</a:t>
                      </a:r>
                      <a:endParaRPr lang="es-EC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-87.98</a:t>
                      </a:r>
                      <a:endParaRPr lang="es-EC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-0.12</a:t>
                      </a:r>
                      <a:endParaRPr lang="es-EC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600" dirty="0" smtClean="0"/>
                    </a:p>
                    <a:p>
                      <a:endParaRPr lang="es-EC" sz="1600" dirty="0" smtClean="0"/>
                    </a:p>
                    <a:p>
                      <a:r>
                        <a:rPr lang="es-EC" sz="1600" dirty="0" smtClean="0"/>
                        <a:t>Nada Satisfactorio</a:t>
                      </a:r>
                      <a:endParaRPr lang="es-EC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pPr algn="ctr"/>
            <a:r>
              <a:rPr lang="es-EC" dirty="0" smtClean="0">
                <a:solidFill>
                  <a:srgbClr val="FF6600"/>
                </a:solidFill>
                <a:latin typeface="+mn-lt"/>
              </a:rPr>
              <a:t>Indicadores Financieros</a:t>
            </a:r>
            <a:endParaRPr lang="es-EC" dirty="0">
              <a:solidFill>
                <a:srgbClr val="FF6600"/>
              </a:solidFill>
              <a:latin typeface="+mn-lt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285720" y="1142983"/>
          <a:ext cx="8358245" cy="4214843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563622"/>
                <a:gridCol w="1579650"/>
                <a:gridCol w="785818"/>
                <a:gridCol w="1017614"/>
                <a:gridCol w="1492549"/>
                <a:gridCol w="1918992"/>
              </a:tblGrid>
              <a:tr h="441542"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>
                          <a:solidFill>
                            <a:srgbClr val="FF6600"/>
                          </a:solidFill>
                        </a:rPr>
                        <a:t>RAZÓN</a:t>
                      </a:r>
                      <a:r>
                        <a:rPr lang="es-EC" sz="1600" baseline="0" dirty="0" smtClean="0">
                          <a:solidFill>
                            <a:srgbClr val="FF6600"/>
                          </a:solidFill>
                        </a:rPr>
                        <a:t> </a:t>
                      </a:r>
                      <a:endParaRPr lang="es-EC" sz="1600" dirty="0">
                        <a:solidFill>
                          <a:srgbClr val="FF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>
                          <a:solidFill>
                            <a:srgbClr val="FF6600"/>
                          </a:solidFill>
                        </a:rPr>
                        <a:t>FÓRMULA</a:t>
                      </a:r>
                      <a:endParaRPr lang="es-EC" sz="1600" dirty="0">
                        <a:solidFill>
                          <a:srgbClr val="FF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>
                          <a:solidFill>
                            <a:srgbClr val="FF6600"/>
                          </a:solidFill>
                        </a:rPr>
                        <a:t>2010</a:t>
                      </a:r>
                      <a:endParaRPr lang="es-EC" sz="1600" dirty="0">
                        <a:solidFill>
                          <a:srgbClr val="FF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>
                          <a:solidFill>
                            <a:srgbClr val="FF6600"/>
                          </a:solidFill>
                        </a:rPr>
                        <a:t>2011</a:t>
                      </a:r>
                      <a:endParaRPr lang="es-EC" sz="1600" dirty="0">
                        <a:solidFill>
                          <a:srgbClr val="FF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>
                          <a:solidFill>
                            <a:srgbClr val="FF6600"/>
                          </a:solidFill>
                        </a:rPr>
                        <a:t>VARIACIÓN</a:t>
                      </a:r>
                      <a:endParaRPr lang="es-EC" sz="1600" dirty="0">
                        <a:solidFill>
                          <a:srgbClr val="FF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>
                          <a:solidFill>
                            <a:srgbClr val="FF6600"/>
                          </a:solidFill>
                        </a:rPr>
                        <a:t>CONDICIÓN</a:t>
                      </a:r>
                      <a:endParaRPr lang="es-EC" sz="1600" dirty="0">
                        <a:solidFill>
                          <a:srgbClr val="FF6600"/>
                        </a:solidFill>
                      </a:endParaRPr>
                    </a:p>
                  </a:txBody>
                  <a:tcPr/>
                </a:tc>
              </a:tr>
              <a:tr h="1435859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EC" sz="1600" dirty="0" smtClean="0"/>
                        <a:t>Margen de utilidad neta</a:t>
                      </a:r>
                      <a:endParaRPr lang="es-EC" sz="16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600" dirty="0" smtClean="0"/>
                    </a:p>
                    <a:p>
                      <a:r>
                        <a:rPr lang="es-EC" sz="1600" dirty="0" smtClean="0"/>
                        <a:t>MUN=Utilidad Neta /ventas*100</a:t>
                      </a:r>
                      <a:endParaRPr lang="es-EC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600" dirty="0" smtClean="0"/>
                    </a:p>
                    <a:p>
                      <a:endParaRPr lang="es-EC" sz="1600" dirty="0" smtClean="0"/>
                    </a:p>
                    <a:p>
                      <a:pPr algn="ctr"/>
                      <a:r>
                        <a:rPr lang="es-EC" sz="1600" dirty="0" smtClean="0"/>
                        <a:t>6.52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600" dirty="0" smtClean="0"/>
                    </a:p>
                    <a:p>
                      <a:endParaRPr lang="es-EC" sz="1600" dirty="0" smtClean="0"/>
                    </a:p>
                    <a:p>
                      <a:pPr algn="ctr"/>
                      <a:r>
                        <a:rPr lang="es-EC" sz="1600" dirty="0" smtClean="0"/>
                        <a:t>16.96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600" dirty="0" smtClean="0"/>
                    </a:p>
                    <a:p>
                      <a:endParaRPr lang="es-EC" sz="1600" dirty="0" smtClean="0"/>
                    </a:p>
                    <a:p>
                      <a:pPr algn="ctr"/>
                      <a:r>
                        <a:rPr lang="es-EC" sz="1600" dirty="0" smtClean="0"/>
                        <a:t>10.43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600" dirty="0" smtClean="0"/>
                    </a:p>
                    <a:p>
                      <a:endParaRPr lang="es-EC" sz="1600" dirty="0" smtClean="0"/>
                    </a:p>
                    <a:p>
                      <a:r>
                        <a:rPr lang="es-EC" sz="1600" dirty="0" smtClean="0"/>
                        <a:t>Poco Satisfactorio</a:t>
                      </a:r>
                    </a:p>
                  </a:txBody>
                  <a:tcPr/>
                </a:tc>
              </a:tr>
              <a:tr h="1168721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endParaRPr lang="es-EC" sz="1600" dirty="0" smtClean="0"/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EC" sz="1600" b="1" dirty="0" smtClean="0"/>
                        <a:t>ÍNDICE DE EFICIENCIA</a:t>
                      </a:r>
                      <a:endParaRPr lang="es-EC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sz="1600" dirty="0" smtClean="0"/>
                        <a:t>IE= Gastos Administrativos/ventas*100</a:t>
                      </a:r>
                      <a:endParaRPr lang="es-EC" sz="16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600" dirty="0" smtClean="0"/>
                    </a:p>
                    <a:p>
                      <a:endParaRPr lang="es-EC" sz="1600" dirty="0" smtClean="0"/>
                    </a:p>
                    <a:p>
                      <a:pPr algn="ctr"/>
                      <a:r>
                        <a:rPr lang="es-EC" sz="1600" dirty="0" smtClean="0"/>
                        <a:t>136.83</a:t>
                      </a:r>
                      <a:endParaRPr lang="es-EC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600" dirty="0" smtClean="0"/>
                    </a:p>
                    <a:p>
                      <a:endParaRPr lang="es-EC" sz="1600" dirty="0" smtClean="0"/>
                    </a:p>
                    <a:p>
                      <a:pPr algn="ctr"/>
                      <a:r>
                        <a:rPr lang="es-EC" sz="1600" dirty="0" smtClean="0"/>
                        <a:t>125.88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600" dirty="0" smtClean="0"/>
                    </a:p>
                    <a:p>
                      <a:endParaRPr lang="es-EC" sz="1600" dirty="0" smtClean="0"/>
                    </a:p>
                    <a:p>
                      <a:pPr algn="ctr"/>
                      <a:r>
                        <a:rPr lang="es-EC" sz="1600" dirty="0" smtClean="0"/>
                        <a:t>-10.96</a:t>
                      </a:r>
                      <a:endParaRPr lang="es-EC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600" dirty="0" smtClean="0"/>
                    </a:p>
                    <a:p>
                      <a:endParaRPr lang="es-EC" sz="1600" dirty="0" smtClean="0"/>
                    </a:p>
                    <a:p>
                      <a:r>
                        <a:rPr lang="es-EC" sz="1600" dirty="0" smtClean="0"/>
                        <a:t>Nada Satisfactorio</a:t>
                      </a:r>
                    </a:p>
                  </a:txBody>
                  <a:tcPr/>
                </a:tc>
              </a:tr>
              <a:tr h="1168721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EC" sz="1600" b="1" dirty="0" smtClean="0"/>
                        <a:t>ÍNDICE</a:t>
                      </a:r>
                      <a:r>
                        <a:rPr lang="es-EC" sz="1600" b="1" baseline="0" dirty="0" smtClean="0"/>
                        <a:t> DE SOLVENCIA</a:t>
                      </a:r>
                      <a:endParaRPr lang="es-EC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sz="1600" baseline="0" dirty="0" smtClean="0"/>
                        <a:t>IS= Activo Total/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600" dirty="0" smtClean="0"/>
                    </a:p>
                    <a:p>
                      <a:endParaRPr lang="es-EC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600" dirty="0" smtClean="0"/>
                    </a:p>
                    <a:p>
                      <a:endParaRPr lang="es-EC" sz="1600" dirty="0" smtClean="0"/>
                    </a:p>
                    <a:p>
                      <a:pPr algn="ctr"/>
                      <a:r>
                        <a:rPr lang="es-EC" sz="1600" dirty="0" smtClean="0"/>
                        <a:t>77.07</a:t>
                      </a:r>
                      <a:endParaRPr lang="es-EC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C" sz="1600" dirty="0" smtClean="0"/>
                    </a:p>
                    <a:p>
                      <a:pPr algn="ctr"/>
                      <a:endParaRPr lang="es-EC" sz="1600" dirty="0" smtClean="0"/>
                    </a:p>
                    <a:p>
                      <a:pPr algn="ctr"/>
                      <a:r>
                        <a:rPr lang="es-EC" sz="1600" dirty="0" smtClean="0"/>
                        <a:t>--</a:t>
                      </a:r>
                      <a:endParaRPr lang="es-EC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C" sz="1600" dirty="0" smtClean="0"/>
                    </a:p>
                    <a:p>
                      <a:pPr algn="ctr"/>
                      <a:endParaRPr lang="es-EC" sz="1600" dirty="0" smtClean="0"/>
                    </a:p>
                    <a:p>
                      <a:pPr algn="ctr"/>
                      <a:r>
                        <a:rPr lang="es-EC" sz="1600" dirty="0" smtClean="0"/>
                        <a:t>--</a:t>
                      </a:r>
                      <a:endParaRPr lang="es-EC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pPr algn="ctr"/>
            <a:r>
              <a:rPr lang="es-EC" dirty="0" smtClean="0">
                <a:solidFill>
                  <a:srgbClr val="FF6600"/>
                </a:solidFill>
              </a:rPr>
              <a:t>Indicadores Financieros</a:t>
            </a:r>
            <a:endParaRPr lang="es-EC" dirty="0">
              <a:solidFill>
                <a:srgbClr val="FF660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pPr algn="ctr"/>
            <a:r>
              <a:rPr lang="es-EC" sz="3600" dirty="0" smtClean="0">
                <a:solidFill>
                  <a:schemeClr val="tx1"/>
                </a:solidFill>
                <a:latin typeface="+mn-lt"/>
              </a:rPr>
              <a:t>DIAGRAMA DE DUPONT</a:t>
            </a:r>
            <a:endParaRPr lang="es-EC" sz="36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5" name="4 Imagen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928670"/>
            <a:ext cx="7858181" cy="5929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pPr algn="ctr"/>
            <a:r>
              <a:rPr lang="es-EC" sz="3600" dirty="0" smtClean="0">
                <a:solidFill>
                  <a:schemeClr val="tx1"/>
                </a:solidFill>
                <a:latin typeface="+mn-lt"/>
              </a:rPr>
              <a:t>DIAGRAMA DE DUPONT</a:t>
            </a:r>
            <a:endParaRPr lang="es-EC" sz="36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4" name="3 Imagen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00108"/>
            <a:ext cx="8143932" cy="564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292935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es-EC" sz="7200" dirty="0" smtClean="0"/>
          </a:p>
          <a:p>
            <a:pPr algn="ctr">
              <a:buNone/>
            </a:pPr>
            <a:r>
              <a:rPr lang="es-EC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GRACIAS POR SU ATENCIÓN</a:t>
            </a:r>
            <a:endParaRPr lang="es-EC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" name="rg_hi" descr="http://t2.gstatic.com/images?q=tbn:ANd9GcQLqd-lQ9qdfXJi4NCFNgw3-AYAFo7MYqsT1DY10R4NJiKxV1mu4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4000504"/>
            <a:ext cx="2447925" cy="1962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s-EC" b="1" dirty="0" smtClean="0">
                <a:latin typeface="Times New Roman" pitchFamily="18" charset="0"/>
                <a:cs typeface="Times New Roman" pitchFamily="18" charset="0"/>
              </a:rPr>
              <a:t>OBJETIVO </a:t>
            </a:r>
            <a:r>
              <a:rPr lang="es-EC" b="1" dirty="0">
                <a:latin typeface="Times New Roman" pitchFamily="18" charset="0"/>
                <a:cs typeface="Times New Roman" pitchFamily="18" charset="0"/>
              </a:rPr>
              <a:t>GENERAL</a:t>
            </a:r>
            <a:r>
              <a:rPr lang="es-EC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Font typeface="Wingdings" pitchFamily="2" charset="2"/>
              <a:buChar char="v"/>
            </a:pPr>
            <a:r>
              <a:rPr lang="es-EC" dirty="0" smtClean="0"/>
              <a:t>Analizar los métodos, indicadores, y el diagrama de Dupont relacionado el Estado de Resultados de la Cooperativa “Rápido Nacional”.</a:t>
            </a:r>
          </a:p>
          <a:p>
            <a:pPr algn="just">
              <a:buNone/>
            </a:pPr>
            <a:r>
              <a:rPr lang="es-EC" b="1" dirty="0" smtClean="0">
                <a:latin typeface="Times New Roman" pitchFamily="18" charset="0"/>
                <a:cs typeface="Times New Roman" pitchFamily="18" charset="0"/>
              </a:rPr>
              <a:t>OBJETIVOS ESPECÍFICOS</a:t>
            </a:r>
          </a:p>
          <a:p>
            <a:pPr algn="just">
              <a:buFont typeface="Wingdings" pitchFamily="2" charset="2"/>
              <a:buChar char="§"/>
            </a:pPr>
            <a:r>
              <a:rPr lang="es-EC" dirty="0" smtClean="0"/>
              <a:t>Obtener información acerca de las estructuras del Estado de Resultados.</a:t>
            </a:r>
          </a:p>
          <a:p>
            <a:pPr algn="just">
              <a:buFont typeface="Wingdings" pitchFamily="2" charset="2"/>
              <a:buChar char="§"/>
            </a:pPr>
            <a:r>
              <a:rPr lang="es-EC" dirty="0" smtClean="0"/>
              <a:t>Aplicar el método y los indicadores correspondientes determinando el alcance o disminución de sus cuentas. </a:t>
            </a:r>
          </a:p>
          <a:p>
            <a:pPr algn="just">
              <a:buFont typeface="Wingdings" pitchFamily="2" charset="2"/>
              <a:buChar char="§"/>
            </a:pPr>
            <a:r>
              <a:rPr lang="es-EC" dirty="0" smtClean="0"/>
              <a:t>Dar a conocer los resultados realizados durante el desarrollo.</a:t>
            </a:r>
            <a:endParaRPr lang="es-EC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s-EC" dirty="0">
              <a:latin typeface="Times New Roman" pitchFamily="18" charset="0"/>
              <a:cs typeface="Times New Roman" pitchFamily="18" charset="0"/>
            </a:endParaRPr>
          </a:p>
          <a:p>
            <a:endParaRPr lang="es-EC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>
                <a:solidFill>
                  <a:srgbClr val="0099FF"/>
                </a:solidFill>
                <a:latin typeface="Times New Roman" pitchFamily="18" charset="0"/>
                <a:cs typeface="Times New Roman" pitchFamily="18" charset="0"/>
              </a:rPr>
              <a:t>OBJETIVOS</a:t>
            </a:r>
            <a:endParaRPr lang="es-EC" dirty="0">
              <a:solidFill>
                <a:srgbClr val="0099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 fontScale="90000"/>
          </a:bodyPr>
          <a:lstStyle/>
          <a:p>
            <a:pPr algn="ctr"/>
            <a:r>
              <a:rPr lang="es-EC" sz="320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es-EC" sz="3200" dirty="0" smtClean="0">
                <a:solidFill>
                  <a:schemeClr val="tx1"/>
                </a:solidFill>
                <a:latin typeface="+mn-lt"/>
              </a:rPr>
            </a:br>
            <a:r>
              <a:rPr lang="es-EC" sz="3200" dirty="0" smtClean="0">
                <a:solidFill>
                  <a:schemeClr val="tx1"/>
                </a:solidFill>
                <a:latin typeface="+mn-lt"/>
              </a:rPr>
              <a:t>ESTADO DE RESULTADOS </a:t>
            </a:r>
            <a:br>
              <a:rPr lang="es-EC" sz="3200" dirty="0" smtClean="0">
                <a:solidFill>
                  <a:schemeClr val="tx1"/>
                </a:solidFill>
                <a:latin typeface="+mn-lt"/>
              </a:rPr>
            </a:br>
            <a:r>
              <a:rPr lang="es-EC" sz="3200" dirty="0" smtClean="0">
                <a:solidFill>
                  <a:schemeClr val="tx1"/>
                </a:solidFill>
                <a:latin typeface="+mn-lt"/>
              </a:rPr>
              <a:t>Método Vertical</a:t>
            </a:r>
            <a:br>
              <a:rPr lang="es-EC" sz="3200" dirty="0" smtClean="0">
                <a:solidFill>
                  <a:schemeClr val="tx1"/>
                </a:solidFill>
                <a:latin typeface="+mn-lt"/>
              </a:rPr>
            </a:br>
            <a:r>
              <a:rPr lang="es-EC" sz="3200" dirty="0" smtClean="0">
                <a:solidFill>
                  <a:schemeClr val="tx1"/>
                </a:solidFill>
                <a:latin typeface="+mn-lt"/>
              </a:rPr>
              <a:t>			</a:t>
            </a:r>
            <a:endParaRPr lang="es-EC" sz="3200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1643042" y="1214422"/>
          <a:ext cx="5429288" cy="3136210"/>
        </p:xfrm>
        <a:graphic>
          <a:graphicData uri="http://schemas.openxmlformats.org/drawingml/2006/table">
            <a:tbl>
              <a:tblPr/>
              <a:tblGrid>
                <a:gridCol w="978838"/>
                <a:gridCol w="2928031"/>
                <a:gridCol w="854199"/>
                <a:gridCol w="668220"/>
              </a:tblGrid>
              <a:tr h="2044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COOPERATIVA DE TAXIS "RÁPIDO NACIONAL"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4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AYACUHO 276 Y OLMEDO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4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ESTADO DE RESULTADOS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4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Desde 01-01-2011 Hasta 31-12-2011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044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269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b="1">
                          <a:solidFill>
                            <a:srgbClr val="0B539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Descripción de la Cuenta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b="1">
                          <a:solidFill>
                            <a:srgbClr val="0B539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2011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b="1">
                          <a:solidFill>
                            <a:srgbClr val="0B539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Método Vertical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46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Ventas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33.998,00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FF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1,00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46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Costo de Ventas</a:t>
                      </a:r>
                      <a:endParaRPr lang="es-EC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20.104,20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FF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0,59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46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UTILIDAD BRUTA EN VENTAS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13.893,80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044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46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Gastos Administrativos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42.795,62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FF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1,26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46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Gastos Comerciales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1.009,32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FF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0,03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46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Gastos Ventas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0,00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FF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0,00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460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UTILIDAD OPERATIVA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-29.911,14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1643042" y="4429132"/>
          <a:ext cx="5410200" cy="1928825"/>
        </p:xfrm>
        <a:graphic>
          <a:graphicData uri="http://schemas.openxmlformats.org/drawingml/2006/table">
            <a:tbl>
              <a:tblPr/>
              <a:tblGrid>
                <a:gridCol w="3693160"/>
                <a:gridCol w="1010920"/>
                <a:gridCol w="706120"/>
              </a:tblGrid>
              <a:tr h="2436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Gastos Financieros</a:t>
                      </a:r>
                      <a:endParaRPr lang="es-EC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0,00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FF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Ingresos no Operativos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133.211,45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FF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0,26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Egresos no Operativos</a:t>
                      </a:r>
                      <a:endParaRPr lang="es-EC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94.376,52</a:t>
                      </a:r>
                      <a:endParaRPr lang="es-EC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FF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0,36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UTILIDAD ANTES DE IMPUESTOS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8.923,79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15% Participación Trabajadores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1.338,57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FF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25,40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24% Impuesto a la Renta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1.820,45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>
                          <a:solidFill>
                            <a:srgbClr val="FF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18,68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3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s-EC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36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UTILIDAD NETA</a:t>
                      </a:r>
                      <a:endParaRPr lang="es-EC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5.764,77</a:t>
                      </a:r>
                      <a:endParaRPr lang="es-EC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C" sz="1200" dirty="0">
                          <a:solidFill>
                            <a:srgbClr val="FF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5,90</a:t>
                      </a:r>
                      <a:endParaRPr lang="es-EC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4 Cerrar llave"/>
          <p:cNvSpPr/>
          <p:nvPr/>
        </p:nvSpPr>
        <p:spPr>
          <a:xfrm>
            <a:off x="7143768" y="2214554"/>
            <a:ext cx="214314" cy="2143140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6" name="5 Cerrar llave"/>
          <p:cNvSpPr/>
          <p:nvPr/>
        </p:nvSpPr>
        <p:spPr>
          <a:xfrm>
            <a:off x="7215206" y="4429132"/>
            <a:ext cx="142876" cy="1928826"/>
          </a:xfrm>
          <a:prstGeom prst="rightBrac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8" name="7 Rectángulo redondeado"/>
          <p:cNvSpPr/>
          <p:nvPr/>
        </p:nvSpPr>
        <p:spPr>
          <a:xfrm>
            <a:off x="7500958" y="2928934"/>
            <a:ext cx="928694" cy="6429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/>
              <a:t>E. O</a:t>
            </a:r>
            <a:endParaRPr lang="es-EC" dirty="0"/>
          </a:p>
        </p:txBody>
      </p:sp>
      <p:sp>
        <p:nvSpPr>
          <p:cNvPr id="10" name="9 Rectángulo redondeado"/>
          <p:cNvSpPr/>
          <p:nvPr/>
        </p:nvSpPr>
        <p:spPr>
          <a:xfrm>
            <a:off x="7572396" y="5072074"/>
            <a:ext cx="928694" cy="5715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/>
              <a:t>E. F</a:t>
            </a:r>
            <a:endParaRPr lang="es-EC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EC" sz="3200" dirty="0" smtClean="0">
                <a:solidFill>
                  <a:schemeClr val="tx1"/>
                </a:solidFill>
                <a:latin typeface="+mn-lt"/>
              </a:rPr>
              <a:t>ESTADO DE RESULTADOS</a:t>
            </a:r>
            <a:br>
              <a:rPr lang="es-EC" sz="3200" dirty="0" smtClean="0">
                <a:solidFill>
                  <a:schemeClr val="tx1"/>
                </a:solidFill>
                <a:latin typeface="+mn-lt"/>
              </a:rPr>
            </a:br>
            <a:r>
              <a:rPr lang="es-EC" sz="3200" dirty="0" smtClean="0">
                <a:solidFill>
                  <a:schemeClr val="tx1"/>
                </a:solidFill>
                <a:latin typeface="+mn-lt"/>
              </a:rPr>
              <a:t>MÉTODO HORIZONTAL</a:t>
            </a:r>
            <a:endParaRPr lang="es-EC" sz="32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5" name="4 Imagen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071942"/>
            <a:ext cx="714380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Imagen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214422"/>
            <a:ext cx="707236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errar llave"/>
          <p:cNvSpPr/>
          <p:nvPr/>
        </p:nvSpPr>
        <p:spPr>
          <a:xfrm>
            <a:off x="7715272" y="2143116"/>
            <a:ext cx="142876" cy="1785950"/>
          </a:xfrm>
          <a:prstGeom prst="righ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8" name="7 Rectángulo redondeado"/>
          <p:cNvSpPr/>
          <p:nvPr/>
        </p:nvSpPr>
        <p:spPr>
          <a:xfrm>
            <a:off x="7929586" y="2857496"/>
            <a:ext cx="714380" cy="42862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/>
              <a:t>E.O</a:t>
            </a:r>
            <a:endParaRPr lang="es-EC" dirty="0"/>
          </a:p>
        </p:txBody>
      </p:sp>
      <p:sp>
        <p:nvSpPr>
          <p:cNvPr id="9" name="8 Cerrar llave"/>
          <p:cNvSpPr/>
          <p:nvPr/>
        </p:nvSpPr>
        <p:spPr>
          <a:xfrm>
            <a:off x="7715272" y="4000504"/>
            <a:ext cx="214314" cy="1643074"/>
          </a:xfrm>
          <a:prstGeom prst="rightBrac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0" name="9 Rectángulo redondeado"/>
          <p:cNvSpPr/>
          <p:nvPr/>
        </p:nvSpPr>
        <p:spPr>
          <a:xfrm>
            <a:off x="8001024" y="4572008"/>
            <a:ext cx="642942" cy="42862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/>
              <a:t>E.F</a:t>
            </a:r>
            <a:endParaRPr lang="es-EC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928670"/>
            <a:ext cx="4972056" cy="5429288"/>
          </a:xfrm>
        </p:spPr>
        <p:txBody>
          <a:bodyPr/>
          <a:lstStyle/>
          <a:p>
            <a:pPr>
              <a:buNone/>
            </a:pPr>
            <a:r>
              <a:rPr lang="es-EC" b="1" dirty="0" smtClean="0">
                <a:solidFill>
                  <a:srgbClr val="0033CC"/>
                </a:solidFill>
              </a:rPr>
              <a:t>1.Recopilación de Información</a:t>
            </a:r>
          </a:p>
          <a:p>
            <a:pPr>
              <a:buFont typeface="Wingdings" pitchFamily="2" charset="2"/>
              <a:buChar char="v"/>
            </a:pPr>
            <a:r>
              <a:rPr lang="es-EC" b="1" dirty="0" smtClean="0"/>
              <a:t>Estructura Operativa</a:t>
            </a:r>
            <a:endParaRPr lang="es-EC" dirty="0" smtClean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es-EC" sz="3100" dirty="0" smtClean="0">
                <a:solidFill>
                  <a:srgbClr val="002060"/>
                </a:solidFill>
                <a:latin typeface="+mn-lt"/>
              </a:rPr>
              <a:t>INFORME DEL MÉTODO VERTICAL DEL ESTADO DE RESULTADOS</a:t>
            </a:r>
            <a:r>
              <a:rPr lang="es-EC" sz="3200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es-EC" sz="3200" dirty="0" smtClean="0">
                <a:solidFill>
                  <a:schemeClr val="tx1"/>
                </a:solidFill>
                <a:latin typeface="+mn-lt"/>
              </a:rPr>
            </a:br>
            <a:endParaRPr lang="es-EC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1 Marcador de contenido"/>
          <p:cNvSpPr txBox="1">
            <a:spLocks/>
          </p:cNvSpPr>
          <p:nvPr/>
        </p:nvSpPr>
        <p:spPr>
          <a:xfrm>
            <a:off x="4429124" y="928670"/>
            <a:ext cx="3829048" cy="542928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s-EC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Char char="v"/>
              <a:tabLst/>
              <a:defRPr/>
            </a:pPr>
            <a:r>
              <a:rPr kumimoji="0" lang="es-EC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Estructura Financiera</a:t>
            </a:r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714348" y="2285992"/>
          <a:ext cx="2643206" cy="3357588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1781502"/>
                <a:gridCol w="861704"/>
              </a:tblGrid>
              <a:tr h="559598">
                <a:tc>
                  <a:txBody>
                    <a:bodyPr/>
                    <a:lstStyle/>
                    <a:p>
                      <a:pPr algn="ctr" fontAlgn="b"/>
                      <a:r>
                        <a:rPr lang="es-EC" sz="2000" b="1" u="none" strike="noStrike" dirty="0" smtClean="0"/>
                        <a:t>CUENTAS</a:t>
                      </a:r>
                      <a:endParaRPr lang="es-EC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2000" b="1" u="none" strike="noStrike" dirty="0" smtClean="0"/>
                        <a:t>%</a:t>
                      </a:r>
                      <a:endParaRPr lang="es-EC" sz="2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559598">
                <a:tc>
                  <a:txBody>
                    <a:bodyPr/>
                    <a:lstStyle/>
                    <a:p>
                      <a:pPr algn="l" fontAlgn="b"/>
                      <a:r>
                        <a:rPr lang="es-EC" sz="1800" u="none" strike="noStrike" dirty="0"/>
                        <a:t>Ventas</a:t>
                      </a:r>
                      <a:endParaRPr lang="es-EC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u="none" strike="noStrike"/>
                        <a:t>1,00</a:t>
                      </a:r>
                      <a:endParaRPr lang="es-EC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559598">
                <a:tc>
                  <a:txBody>
                    <a:bodyPr/>
                    <a:lstStyle/>
                    <a:p>
                      <a:pPr algn="l" fontAlgn="b"/>
                      <a:r>
                        <a:rPr lang="es-EC" sz="1800" u="none" strike="noStrike"/>
                        <a:t>Costo de Ventas</a:t>
                      </a:r>
                      <a:endParaRPr lang="es-EC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u="none" strike="noStrike"/>
                        <a:t>0,59</a:t>
                      </a:r>
                      <a:endParaRPr lang="es-EC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559598">
                <a:tc>
                  <a:txBody>
                    <a:bodyPr/>
                    <a:lstStyle/>
                    <a:p>
                      <a:pPr algn="l" fontAlgn="b"/>
                      <a:r>
                        <a:rPr lang="es-EC" sz="1800" u="none" strike="noStrike"/>
                        <a:t>G. Administrativos</a:t>
                      </a:r>
                      <a:endParaRPr lang="es-EC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b="1" u="none" strike="noStrike" dirty="0"/>
                        <a:t>1,26</a:t>
                      </a:r>
                      <a:endParaRPr lang="es-EC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559598">
                <a:tc>
                  <a:txBody>
                    <a:bodyPr/>
                    <a:lstStyle/>
                    <a:p>
                      <a:pPr algn="l" fontAlgn="b"/>
                      <a:r>
                        <a:rPr lang="es-EC" sz="1800" u="none" strike="noStrike"/>
                        <a:t>G. Comerciales</a:t>
                      </a:r>
                      <a:endParaRPr lang="es-EC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u="none" strike="noStrike"/>
                        <a:t>0,03</a:t>
                      </a:r>
                      <a:endParaRPr lang="es-EC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559598">
                <a:tc>
                  <a:txBody>
                    <a:bodyPr/>
                    <a:lstStyle/>
                    <a:p>
                      <a:pPr algn="l" fontAlgn="b"/>
                      <a:r>
                        <a:rPr lang="es-EC" sz="1800" u="none" strike="noStrike"/>
                        <a:t>G. Ventas</a:t>
                      </a:r>
                      <a:endParaRPr lang="es-EC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b="1" u="none" strike="noStrike" dirty="0"/>
                        <a:t>0</a:t>
                      </a:r>
                      <a:endParaRPr lang="es-EC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4714876" y="2357430"/>
          <a:ext cx="2571768" cy="3286148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372662"/>
                <a:gridCol w="1199106"/>
              </a:tblGrid>
              <a:tr h="419152">
                <a:tc>
                  <a:txBody>
                    <a:bodyPr/>
                    <a:lstStyle/>
                    <a:p>
                      <a:pPr algn="ctr" fontAlgn="b"/>
                      <a:r>
                        <a:rPr lang="es-EC" sz="1800" b="1" u="none" strike="noStrike" dirty="0" smtClean="0"/>
                        <a:t>CUENTAS</a:t>
                      </a:r>
                      <a:endParaRPr lang="es-EC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800" b="1" u="none" strike="noStrike" dirty="0" smtClean="0"/>
                        <a:t>%</a:t>
                      </a:r>
                      <a:endParaRPr lang="es-EC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804770"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es-EC" sz="1800" u="none" strike="noStrike" dirty="0"/>
                        <a:t>Ing. no Operativos</a:t>
                      </a:r>
                      <a:endParaRPr lang="es-EC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ct val="100000"/>
                        </a:lnSpc>
                      </a:pPr>
                      <a:r>
                        <a:rPr lang="es-EC" sz="1800" u="none" strike="noStrike" dirty="0"/>
                        <a:t>0,26</a:t>
                      </a:r>
                      <a:endParaRPr lang="es-EC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804770">
                <a:tc>
                  <a:txBody>
                    <a:bodyPr/>
                    <a:lstStyle/>
                    <a:p>
                      <a:pPr algn="l" fontAlgn="ctr"/>
                      <a:r>
                        <a:rPr lang="es-EC" sz="1800" u="none" strike="noStrike"/>
                        <a:t>Egresos no Operativos</a:t>
                      </a:r>
                      <a:endParaRPr lang="es-EC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800" b="1" u="none" strike="noStrike" dirty="0"/>
                        <a:t>0,36</a:t>
                      </a:r>
                      <a:endParaRPr lang="es-EC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419152">
                <a:tc>
                  <a:txBody>
                    <a:bodyPr/>
                    <a:lstStyle/>
                    <a:p>
                      <a:pPr algn="l" fontAlgn="b"/>
                      <a:r>
                        <a:rPr lang="es-EC" sz="1800" u="none" strike="noStrike"/>
                        <a:t>15% P. T</a:t>
                      </a:r>
                      <a:endParaRPr lang="es-EC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b="1" u="none" strike="noStrike" dirty="0"/>
                        <a:t>25,40</a:t>
                      </a:r>
                      <a:endParaRPr lang="es-EC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419152">
                <a:tc>
                  <a:txBody>
                    <a:bodyPr/>
                    <a:lstStyle/>
                    <a:p>
                      <a:pPr algn="l" fontAlgn="b"/>
                      <a:r>
                        <a:rPr lang="es-EC" sz="1800" u="none" strike="noStrike"/>
                        <a:t>24% I. R</a:t>
                      </a:r>
                      <a:endParaRPr lang="es-EC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u="none" strike="noStrike" dirty="0"/>
                        <a:t>18,68</a:t>
                      </a:r>
                      <a:endParaRPr lang="es-EC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419152">
                <a:tc>
                  <a:txBody>
                    <a:bodyPr/>
                    <a:lstStyle/>
                    <a:p>
                      <a:pPr algn="l" fontAlgn="b"/>
                      <a:r>
                        <a:rPr lang="es-EC" sz="1800" u="none" strike="noStrike" dirty="0"/>
                        <a:t>Utilidad Neta</a:t>
                      </a:r>
                      <a:endParaRPr lang="es-EC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u="none" strike="noStrike" dirty="0"/>
                        <a:t>5,90</a:t>
                      </a:r>
                      <a:endParaRPr lang="es-EC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10" name="9 Llamada de nube"/>
          <p:cNvSpPr/>
          <p:nvPr/>
        </p:nvSpPr>
        <p:spPr>
          <a:xfrm rot="1729458">
            <a:off x="3310042" y="3612340"/>
            <a:ext cx="1240480" cy="714380"/>
          </a:xfrm>
          <a:prstGeom prst="cloud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b="1" dirty="0" smtClean="0"/>
              <a:t>Punto alto</a:t>
            </a:r>
            <a:endParaRPr lang="es-EC" b="1" dirty="0"/>
          </a:p>
        </p:txBody>
      </p:sp>
      <p:sp>
        <p:nvSpPr>
          <p:cNvPr id="11" name="10 Llamada ovalada"/>
          <p:cNvSpPr/>
          <p:nvPr/>
        </p:nvSpPr>
        <p:spPr>
          <a:xfrm rot="1989974">
            <a:off x="3383957" y="4823498"/>
            <a:ext cx="1096840" cy="743592"/>
          </a:xfrm>
          <a:prstGeom prst="wedgeEllipse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b="1" dirty="0" smtClean="0"/>
              <a:t>Punto bajo</a:t>
            </a:r>
            <a:endParaRPr lang="es-EC" b="1" dirty="0"/>
          </a:p>
        </p:txBody>
      </p:sp>
      <p:sp>
        <p:nvSpPr>
          <p:cNvPr id="12" name="11 Llamada de nube"/>
          <p:cNvSpPr/>
          <p:nvPr/>
        </p:nvSpPr>
        <p:spPr>
          <a:xfrm rot="2333865">
            <a:off x="7305962" y="4145325"/>
            <a:ext cx="1300476" cy="714380"/>
          </a:xfrm>
          <a:prstGeom prst="cloud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b="1" dirty="0" smtClean="0"/>
              <a:t>Punto alto</a:t>
            </a:r>
            <a:endParaRPr lang="es-EC" b="1" dirty="0"/>
          </a:p>
        </p:txBody>
      </p:sp>
      <p:sp>
        <p:nvSpPr>
          <p:cNvPr id="13" name="12 Llamada ovalada"/>
          <p:cNvSpPr/>
          <p:nvPr/>
        </p:nvSpPr>
        <p:spPr>
          <a:xfrm rot="2296926">
            <a:off x="7373900" y="3269023"/>
            <a:ext cx="1214446" cy="703199"/>
          </a:xfrm>
          <a:prstGeom prst="wedgeEllipse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b="1" dirty="0" smtClean="0"/>
              <a:t>Punto bajo</a:t>
            </a:r>
            <a:endParaRPr lang="es-EC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500042"/>
            <a:ext cx="4043362" cy="5507249"/>
          </a:xfrm>
        </p:spPr>
        <p:txBody>
          <a:bodyPr/>
          <a:lstStyle/>
          <a:p>
            <a:pPr>
              <a:buNone/>
            </a:pPr>
            <a:r>
              <a:rPr lang="es-EC" b="1" dirty="0" smtClean="0">
                <a:solidFill>
                  <a:srgbClr val="0033CC"/>
                </a:solidFill>
              </a:rPr>
              <a:t>2.Análisis  de Tendencias.</a:t>
            </a:r>
          </a:p>
        </p:txBody>
      </p:sp>
      <p:sp>
        <p:nvSpPr>
          <p:cNvPr id="3" name="1 Marcador de contenido"/>
          <p:cNvSpPr txBox="1">
            <a:spLocks/>
          </p:cNvSpPr>
          <p:nvPr/>
        </p:nvSpPr>
        <p:spPr>
          <a:xfrm>
            <a:off x="4643438" y="500042"/>
            <a:ext cx="4043362" cy="5507249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s-EC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7" name="Chart 1"/>
          <p:cNvGraphicFramePr/>
          <p:nvPr/>
        </p:nvGraphicFramePr>
        <p:xfrm>
          <a:off x="571472" y="1142984"/>
          <a:ext cx="3714776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4"/>
          <p:cNvGraphicFramePr/>
          <p:nvPr/>
        </p:nvGraphicFramePr>
        <p:xfrm>
          <a:off x="4500562" y="1142984"/>
          <a:ext cx="3929090" cy="4500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214422"/>
            <a:ext cx="4829180" cy="5214974"/>
          </a:xfrm>
        </p:spPr>
        <p:txBody>
          <a:bodyPr/>
          <a:lstStyle/>
          <a:p>
            <a:pPr>
              <a:buNone/>
            </a:pPr>
            <a:r>
              <a:rPr lang="es-EC" b="1" dirty="0" smtClean="0">
                <a:solidFill>
                  <a:srgbClr val="CC00FF"/>
                </a:solidFill>
              </a:rPr>
              <a:t>1.Recopilación de Información</a:t>
            </a:r>
          </a:p>
          <a:p>
            <a:r>
              <a:rPr lang="es-EC" b="1" dirty="0" smtClean="0"/>
              <a:t>Estructura Operativa</a:t>
            </a:r>
            <a:endParaRPr lang="es-EC" b="1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EC" sz="2900" dirty="0" smtClean="0">
                <a:solidFill>
                  <a:srgbClr val="7030A0"/>
                </a:solidFill>
                <a:latin typeface="+mn-lt"/>
              </a:rPr>
              <a:t>INFORME DEL MÉTODO HORIZONTAL  DEL ESTADO DE RESULTADOS </a:t>
            </a:r>
            <a:endParaRPr lang="es-EC" sz="29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" name="1 Marcador de contenido"/>
          <p:cNvSpPr txBox="1">
            <a:spLocks/>
          </p:cNvSpPr>
          <p:nvPr/>
        </p:nvSpPr>
        <p:spPr>
          <a:xfrm>
            <a:off x="4572000" y="1643026"/>
            <a:ext cx="3971924" cy="464349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" pitchFamily="2" charset="2"/>
              <a:buChar char="Ø"/>
              <a:tabLst/>
              <a:defRPr/>
            </a:pPr>
            <a:r>
              <a:rPr kumimoji="0" lang="es-EC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Estructura Financiera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s-EC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642910" y="2357430"/>
          <a:ext cx="2571768" cy="3430392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462694"/>
                <a:gridCol w="1109074"/>
              </a:tblGrid>
              <a:tr h="514698">
                <a:tc>
                  <a:txBody>
                    <a:bodyPr/>
                    <a:lstStyle/>
                    <a:p>
                      <a:pPr algn="ctr" fontAlgn="b"/>
                      <a:r>
                        <a:rPr lang="es-EC" sz="2400" b="1" u="none" strike="noStrike" dirty="0" smtClean="0"/>
                        <a:t>CUENTAS</a:t>
                      </a:r>
                      <a:endParaRPr lang="es-EC" sz="2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2400" b="1" u="none" strike="noStrike" dirty="0" smtClean="0"/>
                        <a:t>%</a:t>
                      </a:r>
                      <a:endParaRPr lang="es-EC" sz="2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514698">
                <a:tc>
                  <a:txBody>
                    <a:bodyPr/>
                    <a:lstStyle/>
                    <a:p>
                      <a:pPr algn="l" fontAlgn="b"/>
                      <a:r>
                        <a:rPr lang="es-EC" sz="1800" u="none" strike="noStrike" dirty="0"/>
                        <a:t>Ventas</a:t>
                      </a:r>
                      <a:endParaRPr lang="es-EC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u="none" strike="noStrike" dirty="0"/>
                        <a:t>-0,18</a:t>
                      </a:r>
                      <a:endParaRPr lang="es-EC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519517">
                <a:tc>
                  <a:txBody>
                    <a:bodyPr/>
                    <a:lstStyle/>
                    <a:p>
                      <a:pPr algn="l" fontAlgn="b"/>
                      <a:r>
                        <a:rPr lang="es-EC" sz="1800" u="none" strike="noStrike"/>
                        <a:t>Costo de Ventas</a:t>
                      </a:r>
                      <a:endParaRPr lang="es-EC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b="1" u="none" strike="noStrike" dirty="0"/>
                        <a:t>23,35</a:t>
                      </a:r>
                      <a:endParaRPr lang="es-EC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779276">
                <a:tc>
                  <a:txBody>
                    <a:bodyPr/>
                    <a:lstStyle/>
                    <a:p>
                      <a:pPr algn="l" fontAlgn="b"/>
                      <a:r>
                        <a:rPr lang="es-EC" sz="1800" u="none" strike="noStrike" dirty="0"/>
                        <a:t>G. Administrativos</a:t>
                      </a:r>
                      <a:endParaRPr lang="es-EC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u="none" strike="noStrike"/>
                        <a:t>-8,17</a:t>
                      </a:r>
                      <a:endParaRPr lang="es-EC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514698">
                <a:tc>
                  <a:txBody>
                    <a:bodyPr/>
                    <a:lstStyle/>
                    <a:p>
                      <a:pPr algn="l" fontAlgn="b"/>
                      <a:r>
                        <a:rPr lang="es-EC" sz="1800" u="none" strike="noStrike" dirty="0"/>
                        <a:t>G. Comerciales</a:t>
                      </a:r>
                      <a:endParaRPr lang="es-EC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u="none" strike="noStrike"/>
                        <a:t>-6,44</a:t>
                      </a:r>
                      <a:endParaRPr lang="es-EC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514698">
                <a:tc>
                  <a:txBody>
                    <a:bodyPr/>
                    <a:lstStyle/>
                    <a:p>
                      <a:pPr algn="l" fontAlgn="b"/>
                      <a:r>
                        <a:rPr lang="es-EC" sz="1800" u="none" strike="noStrike"/>
                        <a:t>G. Ventas</a:t>
                      </a:r>
                      <a:endParaRPr lang="es-EC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b="1" u="none" strike="noStrike" dirty="0"/>
                        <a:t>0</a:t>
                      </a:r>
                      <a:endParaRPr lang="es-EC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5000628" y="2357430"/>
          <a:ext cx="2500330" cy="3384432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1366641"/>
                <a:gridCol w="1133689"/>
              </a:tblGrid>
              <a:tr h="684282">
                <a:tc>
                  <a:txBody>
                    <a:bodyPr/>
                    <a:lstStyle/>
                    <a:p>
                      <a:pPr algn="ctr" fontAlgn="b"/>
                      <a:r>
                        <a:rPr lang="es-EC" sz="2200" b="1" u="none" strike="noStrike" dirty="0" smtClean="0"/>
                        <a:t>CUENTAS</a:t>
                      </a:r>
                      <a:endParaRPr lang="es-EC" sz="2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2200" b="1" u="none" strike="noStrike" dirty="0" smtClean="0"/>
                        <a:t>%</a:t>
                      </a:r>
                      <a:endParaRPr lang="es-EC" sz="2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535216">
                <a:tc>
                  <a:txBody>
                    <a:bodyPr/>
                    <a:lstStyle/>
                    <a:p>
                      <a:pPr algn="l" fontAlgn="b"/>
                      <a:r>
                        <a:rPr lang="es-EC" sz="1800" u="none" strike="noStrike" dirty="0"/>
                        <a:t>Ing. no Operativos</a:t>
                      </a:r>
                      <a:endParaRPr lang="es-EC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u="none" strike="noStrike"/>
                        <a:t>44,02</a:t>
                      </a:r>
                      <a:endParaRPr lang="es-EC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535216">
                <a:tc>
                  <a:txBody>
                    <a:bodyPr/>
                    <a:lstStyle/>
                    <a:p>
                      <a:pPr algn="l" fontAlgn="ctr"/>
                      <a:r>
                        <a:rPr lang="es-EC" sz="1800" u="none" strike="noStrike"/>
                        <a:t>Egresos no Operativos</a:t>
                      </a:r>
                      <a:endParaRPr lang="es-EC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EC" sz="1800" b="1" u="none" strike="noStrike" dirty="0"/>
                        <a:t>15,00</a:t>
                      </a:r>
                      <a:endParaRPr lang="es-EC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534290">
                <a:tc>
                  <a:txBody>
                    <a:bodyPr/>
                    <a:lstStyle/>
                    <a:p>
                      <a:pPr algn="l" fontAlgn="b"/>
                      <a:r>
                        <a:rPr lang="es-EC" sz="1800" u="none" strike="noStrike"/>
                        <a:t>15% P. T</a:t>
                      </a:r>
                      <a:endParaRPr lang="es-EC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u="none" strike="noStrike"/>
                        <a:t>-145,78</a:t>
                      </a:r>
                      <a:endParaRPr lang="es-EC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534290">
                <a:tc>
                  <a:txBody>
                    <a:bodyPr/>
                    <a:lstStyle/>
                    <a:p>
                      <a:pPr algn="l" fontAlgn="b"/>
                      <a:r>
                        <a:rPr lang="es-EC" sz="1800" u="none" strike="noStrike"/>
                        <a:t>24% I. R</a:t>
                      </a:r>
                      <a:endParaRPr lang="es-EC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u="none" strike="noStrike"/>
                        <a:t>-109,69</a:t>
                      </a:r>
                      <a:endParaRPr lang="es-EC" sz="18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534290">
                <a:tc>
                  <a:txBody>
                    <a:bodyPr/>
                    <a:lstStyle/>
                    <a:p>
                      <a:pPr algn="l" fontAlgn="b"/>
                      <a:r>
                        <a:rPr lang="es-EC" sz="1800" u="none" strike="noStrike" dirty="0"/>
                        <a:t>Utilidad Neta</a:t>
                      </a:r>
                      <a:endParaRPr lang="es-EC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800" b="1" u="none" strike="noStrike" dirty="0"/>
                        <a:t>159,41</a:t>
                      </a:r>
                      <a:endParaRPr lang="es-EC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7" name="6 Llamada con línea 1 (barra de énfasis)"/>
          <p:cNvSpPr/>
          <p:nvPr/>
        </p:nvSpPr>
        <p:spPr>
          <a:xfrm>
            <a:off x="3500430" y="3071810"/>
            <a:ext cx="857256" cy="642942"/>
          </a:xfrm>
          <a:prstGeom prst="accentCallout1">
            <a:avLst>
              <a:gd name="adj1" fmla="val 18750"/>
              <a:gd name="adj2" fmla="val -8333"/>
              <a:gd name="adj3" fmla="val 100481"/>
              <a:gd name="adj4" fmla="val -3505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b="1" dirty="0" smtClean="0"/>
              <a:t>Punto alto</a:t>
            </a:r>
            <a:endParaRPr lang="es-EC" b="1" dirty="0"/>
          </a:p>
        </p:txBody>
      </p:sp>
      <p:sp>
        <p:nvSpPr>
          <p:cNvPr id="8" name="7 Llamada con línea 2 (sin borde)"/>
          <p:cNvSpPr/>
          <p:nvPr/>
        </p:nvSpPr>
        <p:spPr>
          <a:xfrm>
            <a:off x="3500430" y="5000636"/>
            <a:ext cx="857256" cy="642942"/>
          </a:xfrm>
          <a:prstGeom prst="callout2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b="1" dirty="0" smtClean="0"/>
              <a:t>Punto bajo</a:t>
            </a:r>
            <a:endParaRPr lang="es-EC" b="1" dirty="0"/>
          </a:p>
        </p:txBody>
      </p:sp>
      <p:sp>
        <p:nvSpPr>
          <p:cNvPr id="9" name="8 Llamada con línea 2 (barra de énfasis)"/>
          <p:cNvSpPr/>
          <p:nvPr/>
        </p:nvSpPr>
        <p:spPr>
          <a:xfrm>
            <a:off x="7858148" y="4929198"/>
            <a:ext cx="857256" cy="571504"/>
          </a:xfrm>
          <a:prstGeom prst="accentCallout2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b="1" dirty="0" smtClean="0"/>
              <a:t>Punto alto</a:t>
            </a:r>
            <a:endParaRPr lang="es-EC" b="1" dirty="0"/>
          </a:p>
        </p:txBody>
      </p:sp>
      <p:sp>
        <p:nvSpPr>
          <p:cNvPr id="10" name="9 Llamada con línea 2"/>
          <p:cNvSpPr/>
          <p:nvPr/>
        </p:nvSpPr>
        <p:spPr>
          <a:xfrm>
            <a:off x="7858148" y="3286124"/>
            <a:ext cx="785818" cy="571504"/>
          </a:xfrm>
          <a:prstGeom prst="borderCallout2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b="1" dirty="0" smtClean="0"/>
              <a:t>Punto bajo</a:t>
            </a:r>
            <a:endParaRPr lang="es-EC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435811"/>
          </a:xfrm>
        </p:spPr>
        <p:txBody>
          <a:bodyPr/>
          <a:lstStyle/>
          <a:p>
            <a:pPr>
              <a:buNone/>
            </a:pPr>
            <a:r>
              <a:rPr lang="es-EC" b="1" dirty="0" smtClean="0">
                <a:solidFill>
                  <a:srgbClr val="CC00FF"/>
                </a:solidFill>
              </a:rPr>
              <a:t>2. Análisis  de Tendencias.</a:t>
            </a:r>
          </a:p>
        </p:txBody>
      </p:sp>
      <p:graphicFrame>
        <p:nvGraphicFramePr>
          <p:cNvPr id="4" name="Chart 5"/>
          <p:cNvGraphicFramePr/>
          <p:nvPr/>
        </p:nvGraphicFramePr>
        <p:xfrm>
          <a:off x="4500562" y="1214422"/>
          <a:ext cx="4071966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2"/>
          <p:cNvGraphicFramePr/>
          <p:nvPr/>
        </p:nvGraphicFramePr>
        <p:xfrm>
          <a:off x="428596" y="1214422"/>
          <a:ext cx="4071966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357158" y="1071546"/>
          <a:ext cx="8401080" cy="496824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400180"/>
                <a:gridCol w="1457340"/>
                <a:gridCol w="1285884"/>
                <a:gridCol w="1214446"/>
                <a:gridCol w="1114404"/>
                <a:gridCol w="1928826"/>
              </a:tblGrid>
              <a:tr h="562572"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>
                          <a:solidFill>
                            <a:srgbClr val="FF6600"/>
                          </a:solidFill>
                        </a:rPr>
                        <a:t>RAZÓN</a:t>
                      </a:r>
                      <a:r>
                        <a:rPr lang="es-EC" sz="1600" baseline="0" dirty="0" smtClean="0">
                          <a:solidFill>
                            <a:srgbClr val="FF6600"/>
                          </a:solidFill>
                        </a:rPr>
                        <a:t> </a:t>
                      </a:r>
                      <a:endParaRPr lang="es-EC" sz="1600" dirty="0">
                        <a:solidFill>
                          <a:srgbClr val="FF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>
                          <a:solidFill>
                            <a:srgbClr val="FF6600"/>
                          </a:solidFill>
                        </a:rPr>
                        <a:t>FÓRMULA</a:t>
                      </a:r>
                      <a:endParaRPr lang="es-EC" sz="1600" dirty="0">
                        <a:solidFill>
                          <a:srgbClr val="FF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>
                          <a:solidFill>
                            <a:srgbClr val="FF6600"/>
                          </a:solidFill>
                        </a:rPr>
                        <a:t>2010</a:t>
                      </a:r>
                      <a:endParaRPr lang="es-EC" sz="1600" dirty="0">
                        <a:solidFill>
                          <a:srgbClr val="FF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>
                          <a:solidFill>
                            <a:srgbClr val="FF6600"/>
                          </a:solidFill>
                        </a:rPr>
                        <a:t>2011</a:t>
                      </a:r>
                      <a:endParaRPr lang="es-EC" sz="1600" dirty="0">
                        <a:solidFill>
                          <a:srgbClr val="FF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>
                          <a:solidFill>
                            <a:srgbClr val="FF6600"/>
                          </a:solidFill>
                        </a:rPr>
                        <a:t>VARIACIÓN</a:t>
                      </a:r>
                      <a:endParaRPr lang="es-EC" sz="1600" dirty="0">
                        <a:solidFill>
                          <a:srgbClr val="FF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>
                          <a:solidFill>
                            <a:srgbClr val="FF6600"/>
                          </a:solidFill>
                        </a:rPr>
                        <a:t>CONDICIÓN</a:t>
                      </a:r>
                      <a:endParaRPr lang="es-EC" sz="1600" dirty="0">
                        <a:solidFill>
                          <a:srgbClr val="FF6600"/>
                        </a:solidFill>
                      </a:endParaRPr>
                    </a:p>
                  </a:txBody>
                  <a:tcPr/>
                </a:tc>
              </a:tr>
              <a:tr h="562572">
                <a:tc>
                  <a:txBody>
                    <a:bodyPr/>
                    <a:lstStyle/>
                    <a:p>
                      <a:r>
                        <a:rPr lang="es-EC" sz="1600" b="1" dirty="0" smtClean="0"/>
                        <a:t>LIQUIDEZ</a:t>
                      </a:r>
                    </a:p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es-EC" sz="1600" dirty="0" smtClean="0"/>
                        <a:t>Capital</a:t>
                      </a:r>
                      <a:r>
                        <a:rPr lang="es-EC" sz="1600" baseline="0" dirty="0" smtClean="0"/>
                        <a:t> de trabajo</a:t>
                      </a:r>
                      <a:endParaRPr lang="es-EC" sz="1600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600" dirty="0" smtClean="0"/>
                    </a:p>
                    <a:p>
                      <a:r>
                        <a:rPr lang="es-EC" sz="1600" dirty="0" smtClean="0"/>
                        <a:t>KT=</a:t>
                      </a:r>
                      <a:r>
                        <a:rPr lang="es-EC" sz="1600" baseline="0" dirty="0" smtClean="0"/>
                        <a:t> AC-PC</a:t>
                      </a:r>
                      <a:endParaRPr lang="es-EC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800" dirty="0" smtClean="0"/>
                    </a:p>
                    <a:p>
                      <a:r>
                        <a:rPr lang="es-EC" sz="1800" dirty="0" smtClean="0"/>
                        <a:t>172.752,96</a:t>
                      </a:r>
                      <a:endParaRPr lang="es-EC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800" dirty="0" smtClean="0"/>
                    </a:p>
                    <a:p>
                      <a:r>
                        <a:rPr lang="es-EC" sz="1800" dirty="0" smtClean="0"/>
                        <a:t>169.011,01</a:t>
                      </a:r>
                      <a:endParaRPr lang="es-EC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-2,17</a:t>
                      </a:r>
                      <a:endParaRPr lang="es-EC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600" dirty="0" smtClean="0"/>
                    </a:p>
                    <a:p>
                      <a:r>
                        <a:rPr lang="es-EC" sz="1600" dirty="0" smtClean="0"/>
                        <a:t>Nada</a:t>
                      </a:r>
                      <a:r>
                        <a:rPr lang="es-EC" sz="1600" baseline="0" dirty="0" smtClean="0"/>
                        <a:t> Satisfactorio</a:t>
                      </a:r>
                      <a:endParaRPr lang="es-EC" sz="1600" dirty="0"/>
                    </a:p>
                  </a:txBody>
                  <a:tcPr/>
                </a:tc>
              </a:tr>
              <a:tr h="562572">
                <a:tc>
                  <a:txBody>
                    <a:bodyPr/>
                    <a:lstStyle/>
                    <a:p>
                      <a:r>
                        <a:rPr lang="es-EC" sz="1600" b="1" baseline="0" dirty="0" smtClean="0"/>
                        <a:t>ACTIVIDAD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s-EC" sz="1600" baseline="0" dirty="0" smtClean="0"/>
                        <a:t>Rotación de crédito</a:t>
                      </a:r>
                      <a:endParaRPr lang="es-EC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sz="1600" dirty="0" smtClean="0"/>
                        <a:t>RC=</a:t>
                      </a:r>
                      <a:r>
                        <a:rPr lang="es-EC" sz="1600" baseline="0" dirty="0" smtClean="0"/>
                        <a:t> Ventas/ </a:t>
                      </a:r>
                      <a:r>
                        <a:rPr lang="es-EC" sz="1600" baseline="0" dirty="0" err="1" smtClean="0"/>
                        <a:t>Ctas</a:t>
                      </a:r>
                      <a:r>
                        <a:rPr lang="es-EC" sz="1600" baseline="0" dirty="0" smtClean="0"/>
                        <a:t> por cobrar</a:t>
                      </a:r>
                    </a:p>
                    <a:p>
                      <a:r>
                        <a:rPr lang="es-EC" sz="1600" baseline="0" dirty="0" smtClean="0"/>
                        <a:t>360/número de rotaciones</a:t>
                      </a:r>
                      <a:endParaRPr lang="es-EC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8,36</a:t>
                      </a:r>
                    </a:p>
                    <a:p>
                      <a:pPr algn="ctr"/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43,05</a:t>
                      </a:r>
                      <a:endParaRPr lang="es-EC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15,57</a:t>
                      </a:r>
                    </a:p>
                    <a:p>
                      <a:pPr algn="ctr"/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23,13</a:t>
                      </a:r>
                      <a:endParaRPr lang="es-EC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800" dirty="0" smtClean="0"/>
                    </a:p>
                    <a:p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86,16</a:t>
                      </a:r>
                      <a:endParaRPr lang="es-EC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600" dirty="0" smtClean="0"/>
                    </a:p>
                    <a:p>
                      <a:endParaRPr lang="es-EC" sz="1600" dirty="0" smtClean="0"/>
                    </a:p>
                    <a:p>
                      <a:r>
                        <a:rPr lang="es-EC" sz="1600" dirty="0" smtClean="0"/>
                        <a:t>Muy</a:t>
                      </a:r>
                      <a:r>
                        <a:rPr lang="es-EC" sz="1600" baseline="0" dirty="0" smtClean="0"/>
                        <a:t> </a:t>
                      </a:r>
                      <a:r>
                        <a:rPr lang="es-EC" sz="1600" dirty="0" smtClean="0"/>
                        <a:t>Satisfactorio</a:t>
                      </a:r>
                      <a:endParaRPr lang="es-EC" sz="1600" dirty="0"/>
                    </a:p>
                  </a:txBody>
                  <a:tcPr/>
                </a:tc>
              </a:tr>
              <a:tr h="562572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r>
                        <a:rPr lang="es-EC" sz="1600" b="1" dirty="0" smtClean="0"/>
                        <a:t>ENDEUDAMIENTO</a:t>
                      </a:r>
                    </a:p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es-EC" sz="1600" dirty="0" smtClean="0"/>
                        <a:t>Endeudamiento sobre el activo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endParaRPr lang="es-EC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600" dirty="0" smtClean="0"/>
                    </a:p>
                    <a:p>
                      <a:r>
                        <a:rPr lang="es-EC" sz="1600" dirty="0" smtClean="0"/>
                        <a:t>EA=</a:t>
                      </a:r>
                      <a:r>
                        <a:rPr lang="es-EC" sz="1600" baseline="0" dirty="0" smtClean="0"/>
                        <a:t> Pasivo Total/ Activo Total</a:t>
                      </a:r>
                      <a:endParaRPr lang="es-EC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800" dirty="0" smtClean="0"/>
                    </a:p>
                    <a:p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0,00</a:t>
                      </a:r>
                      <a:endParaRPr lang="es-EC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800" dirty="0" smtClean="0"/>
                    </a:p>
                    <a:p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1.30</a:t>
                      </a:r>
                      <a:endParaRPr lang="es-EC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C" sz="1800" dirty="0" smtClean="0"/>
                    </a:p>
                    <a:p>
                      <a:pPr algn="ctr"/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1.30</a:t>
                      </a:r>
                      <a:endParaRPr lang="es-EC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600" dirty="0" smtClean="0"/>
                    </a:p>
                    <a:p>
                      <a:endParaRPr lang="es-EC" sz="1600" dirty="0" smtClean="0"/>
                    </a:p>
                    <a:p>
                      <a:r>
                        <a:rPr lang="es-EC" sz="1600" dirty="0" smtClean="0"/>
                        <a:t>Poco Satisfactorio</a:t>
                      </a:r>
                      <a:endParaRPr lang="es-EC" sz="1600" dirty="0"/>
                    </a:p>
                  </a:txBody>
                  <a:tcPr/>
                </a:tc>
              </a:tr>
              <a:tr h="562572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es-EC" sz="1600" dirty="0" smtClean="0"/>
                        <a:t>Endeudamiento sobre el patrimonio</a:t>
                      </a:r>
                      <a:endParaRPr lang="es-EC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C" sz="1600" dirty="0" smtClean="0"/>
                        <a:t>EP= Pasivo Total/ Patrimonio</a:t>
                      </a:r>
                      <a:endParaRPr lang="es-EC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0,00</a:t>
                      </a:r>
                      <a:endParaRPr lang="es-EC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1,30</a:t>
                      </a:r>
                      <a:endParaRPr lang="es-EC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800" dirty="0" smtClean="0"/>
                    </a:p>
                    <a:p>
                      <a:pPr algn="ctr"/>
                      <a:r>
                        <a:rPr lang="es-EC" sz="1800" dirty="0" smtClean="0"/>
                        <a:t>1,30</a:t>
                      </a:r>
                      <a:endParaRPr lang="es-EC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EC" sz="1600" dirty="0" smtClean="0"/>
                    </a:p>
                    <a:p>
                      <a:r>
                        <a:rPr lang="es-EC" sz="1600" dirty="0" smtClean="0"/>
                        <a:t>Poco Satisfactorio</a:t>
                      </a:r>
                      <a:endParaRPr lang="es-EC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pPr algn="ctr"/>
            <a:r>
              <a:rPr lang="es-EC" dirty="0" smtClean="0">
                <a:solidFill>
                  <a:srgbClr val="FF3300"/>
                </a:solidFill>
                <a:latin typeface="+mn-lt"/>
              </a:rPr>
              <a:t>Indicadores Financieros</a:t>
            </a:r>
            <a:endParaRPr lang="es-EC" dirty="0">
              <a:solidFill>
                <a:srgbClr val="FF3300"/>
              </a:solidFill>
              <a:latin typeface="+mn-lt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Concurre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lásico de Office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1134</TotalTime>
  <Words>538</Words>
  <Application>Microsoft Office PowerPoint</Application>
  <PresentationFormat>Presentación en pantalla (4:3)</PresentationFormat>
  <Paragraphs>312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Concurrencia</vt:lpstr>
      <vt:lpstr>Diapositiva 1</vt:lpstr>
      <vt:lpstr>OBJETIVOS</vt:lpstr>
      <vt:lpstr> ESTADO DE RESULTADOS  Método Vertical    </vt:lpstr>
      <vt:lpstr>ESTADO DE RESULTADOS MÉTODO HORIZONTAL</vt:lpstr>
      <vt:lpstr>INFORME DEL MÉTODO VERTICAL DEL ESTADO DE RESULTADOS </vt:lpstr>
      <vt:lpstr>Diapositiva 6</vt:lpstr>
      <vt:lpstr>INFORME DEL MÉTODO HORIZONTAL  DEL ESTADO DE RESULTADOS </vt:lpstr>
      <vt:lpstr>Diapositiva 8</vt:lpstr>
      <vt:lpstr>Indicadores Financieros</vt:lpstr>
      <vt:lpstr>Indicadores Financieros</vt:lpstr>
      <vt:lpstr>Indicadores Financieros</vt:lpstr>
      <vt:lpstr>DIAGRAMA DE DUPONT</vt:lpstr>
      <vt:lpstr>DIAGRAMA DE DUPONT</vt:lpstr>
      <vt:lpstr>Diapositiva 14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Universidad Regional Autónoma de los Andes  “UNIANDES”    Facultad de Sistemas Mercantiles Contabilidad y Auditoría TEMA: MERCADOS FINANCIEROS Integrantes: Pozo Diana         Tello Verónica                                 Vizcaíno Mariela Ing. Danny Sandoval Quinto Nivel 2012</dc:title>
  <dc:creator>juan</dc:creator>
  <cp:lastModifiedBy>juan</cp:lastModifiedBy>
  <cp:revision>38</cp:revision>
  <dcterms:created xsi:type="dcterms:W3CDTF">2012-10-25T17:58:34Z</dcterms:created>
  <dcterms:modified xsi:type="dcterms:W3CDTF">2013-02-26T03:48:19Z</dcterms:modified>
</cp:coreProperties>
</file>